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77" r:id="rId2"/>
    <p:sldId id="260" r:id="rId3"/>
    <p:sldId id="262" r:id="rId4"/>
    <p:sldId id="278" r:id="rId5"/>
    <p:sldId id="279" r:id="rId6"/>
    <p:sldId id="261" r:id="rId7"/>
    <p:sldId id="280" r:id="rId8"/>
    <p:sldId id="276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71" r:id="rId18"/>
    <p:sldId id="289" r:id="rId19"/>
    <p:sldId id="290" r:id="rId20"/>
    <p:sldId id="291" r:id="rId21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75">
          <p15:clr>
            <a:srgbClr val="A4A3A4"/>
          </p15:clr>
        </p15:guide>
        <p15:guide id="2" orient="horz" pos="1025">
          <p15:clr>
            <a:srgbClr val="A4A3A4"/>
          </p15:clr>
        </p15:guide>
        <p15:guide id="3" orient="horz" pos="1139">
          <p15:clr>
            <a:srgbClr val="A4A3A4"/>
          </p15:clr>
        </p15:guide>
        <p15:guide id="4" pos="5489">
          <p15:clr>
            <a:srgbClr val="A4A3A4"/>
          </p15:clr>
        </p15:guide>
        <p15:guide id="5" pos="3480">
          <p15:clr>
            <a:srgbClr val="A4A3A4"/>
          </p15:clr>
        </p15:guide>
        <p15:guide id="6" pos="271">
          <p15:clr>
            <a:srgbClr val="A4A3A4"/>
          </p15:clr>
        </p15:guide>
        <p15:guide id="7" pos="44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B60D"/>
    <a:srgbClr val="85B5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41"/>
    <p:restoredTop sz="94688"/>
  </p:normalViewPr>
  <p:slideViewPr>
    <p:cSldViewPr snapToGrid="0" snapToObjects="1" showGuides="1">
      <p:cViewPr varScale="1">
        <p:scale>
          <a:sx n="75" d="100"/>
          <a:sy n="75" d="100"/>
        </p:scale>
        <p:origin x="1406" y="43"/>
      </p:cViewPr>
      <p:guideLst>
        <p:guide orient="horz" pos="3975"/>
        <p:guide orient="horz" pos="1025"/>
        <p:guide orient="horz" pos="1139"/>
        <p:guide pos="5489"/>
        <p:guide pos="3480"/>
        <p:guide pos="271"/>
        <p:guide pos="44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>
              <a:latin typeface="Verdana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F4C38-9789-1B43-B78C-4B065F6D3943}" type="datetimeFigureOut">
              <a:rPr lang="de-DE">
                <a:latin typeface="Verdana"/>
              </a:rPr>
              <a:t>11.07.2023</a:t>
            </a:fld>
            <a:endParaRPr lang="de-DE" dirty="0">
              <a:latin typeface="Verdana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>
              <a:latin typeface="Verdana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C87D4-DB28-394F-AD8D-180C24A76ED4}" type="slidenum">
              <a:rPr>
                <a:latin typeface="Verdana"/>
              </a:rPr>
              <a:t>‹#›</a:t>
            </a:fld>
            <a:endParaRPr lang="de-DE" dirty="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0192525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erdana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Verdana"/>
              </a:defRPr>
            </a:lvl1pPr>
          </a:lstStyle>
          <a:p>
            <a:fld id="{CBD16F6E-DB2F-3F47-8B9D-2A5B91CF33F6}" type="datetimeFigureOut">
              <a:rPr lang="de-DE"/>
              <a:pPr/>
              <a:t>11.07.2023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erdana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Verdana"/>
              </a:defRPr>
            </a:lvl1pPr>
          </a:lstStyle>
          <a:p>
            <a:fld id="{4E5A179A-252E-054C-A429-3544E0020E04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0724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Verdana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Verdana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Verdana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Verdana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Verdana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Sources:  Mark Jewell, IBM, various reference cases from </a:t>
            </a:r>
            <a:r>
              <a:rPr lang="en-US" dirty="0" err="1"/>
              <a:t>EnOcean</a:t>
            </a:r>
            <a:r>
              <a:rPr lang="en-US" dirty="0"/>
              <a:t> Alliance members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A179A-252E-054C-A429-3544E0020E04}" type="slidenum">
              <a:rPr lang="de-DE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6536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A179A-252E-054C-A429-3544E0020E04}" type="slidenum">
              <a:rPr lang="de-DE" smtClean="0"/>
              <a:pPr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5152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title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5159627" y="1"/>
            <a:ext cx="3571394" cy="1989138"/>
          </a:xfrm>
          <a:prstGeom prst="rect">
            <a:avLst/>
          </a:prstGeom>
          <a:solidFill>
            <a:srgbClr val="86B60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/>
          </a:p>
        </p:txBody>
      </p:sp>
      <p:pic>
        <p:nvPicPr>
          <p:cNvPr id="18" name="Bild 17" descr="enocean_alliance_logo_claim_bluewhit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050" y="392544"/>
            <a:ext cx="2361132" cy="1094975"/>
          </a:xfrm>
          <a:prstGeom prst="rect">
            <a:avLst/>
          </a:prstGeom>
        </p:spPr>
      </p:pic>
      <p:sp>
        <p:nvSpPr>
          <p:cNvPr id="20" name="Rechteck 19"/>
          <p:cNvSpPr/>
          <p:nvPr userDrawn="1"/>
        </p:nvSpPr>
        <p:spPr>
          <a:xfrm>
            <a:off x="5159628" y="6310313"/>
            <a:ext cx="3554160" cy="547687"/>
          </a:xfrm>
          <a:prstGeom prst="rect">
            <a:avLst/>
          </a:prstGeom>
          <a:solidFill>
            <a:srgbClr val="86B60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395579" y="6490907"/>
            <a:ext cx="2389981" cy="1555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o-RO" dirty="0"/>
              <a:t>© EnOcean Alliance │ Graham Martin</a:t>
            </a:r>
            <a:endParaRPr lang="de-DE" dirty="0"/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10"/>
          </p:nvPr>
        </p:nvSpPr>
        <p:spPr>
          <a:xfrm>
            <a:off x="7838284" y="6490907"/>
            <a:ext cx="723732" cy="146729"/>
          </a:xfr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fld id="{014732A8-33EC-B842-9CEC-C5A357AA6D2C}" type="datetime6">
              <a:rPr lang="en-US"/>
              <a:t>July 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8112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Box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302840" y="6310313"/>
            <a:ext cx="3554160" cy="547687"/>
          </a:xfrm>
          <a:prstGeom prst="rect">
            <a:avLst/>
          </a:prstGeom>
          <a:solidFill>
            <a:srgbClr val="86B60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F1804EA-32A2-1849-A878-83B06E985E2F}" type="datetime6">
              <a:rPr lang="en-US"/>
              <a:t>July 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o-RO" dirty="0"/>
              <a:t>© EnOcean Alliance │ Graham Martin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9DAFFFF-0459-1548-BF1D-68458CC882AC}" type="slidenum">
              <a:rPr lang="de-DE"/>
              <a:pPr/>
              <a:t>‹#›</a:t>
            </a:fld>
            <a:endParaRPr lang="de-DE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30213" y="453580"/>
            <a:ext cx="6662738" cy="180000"/>
          </a:xfrm>
        </p:spPr>
        <p:txBody>
          <a:bodyPr/>
          <a:lstStyle>
            <a:lvl1pPr marL="0" indent="0">
              <a:buNone/>
              <a:defRPr sz="900">
                <a:solidFill>
                  <a:srgbClr val="002C60"/>
                </a:solidFill>
              </a:defRPr>
            </a:lvl1pPr>
          </a:lstStyle>
          <a:p>
            <a:pPr lvl="0"/>
            <a:r>
              <a:rPr lang="de-DE"/>
              <a:t>Overline</a:t>
            </a:r>
          </a:p>
        </p:txBody>
      </p:sp>
      <p:sp>
        <p:nvSpPr>
          <p:cNvPr id="9" name="Rechteck 8"/>
          <p:cNvSpPr/>
          <p:nvPr userDrawn="1"/>
        </p:nvSpPr>
        <p:spPr>
          <a:xfrm>
            <a:off x="1" y="683170"/>
            <a:ext cx="7092950" cy="79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0214" y="956613"/>
            <a:ext cx="3272028" cy="68835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0213" y="1808163"/>
            <a:ext cx="3272029" cy="43648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14" name="Bild 13" descr="enocean_alliance_logo_claim_pos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513" y="391198"/>
            <a:ext cx="1080275" cy="50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788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Box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302840" y="6310313"/>
            <a:ext cx="3554160" cy="547687"/>
          </a:xfrm>
          <a:prstGeom prst="rect">
            <a:avLst/>
          </a:prstGeom>
          <a:solidFill>
            <a:srgbClr val="86B60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F1804EA-32A2-1849-A878-83B06E985E2F}" type="datetime6">
              <a:rPr lang="en-US"/>
              <a:t>July 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o-RO" dirty="0"/>
              <a:t>© EnOcean Alliance │ Graham Martin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9DAFFFF-0459-1548-BF1D-68458CC882AC}" type="slidenum">
              <a:rPr lang="de-DE"/>
              <a:pPr/>
              <a:t>‹#›</a:t>
            </a:fld>
            <a:endParaRPr lang="de-DE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30213" y="453580"/>
            <a:ext cx="6662738" cy="180000"/>
          </a:xfrm>
        </p:spPr>
        <p:txBody>
          <a:bodyPr/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/>
              <a:t>Overline</a:t>
            </a:r>
          </a:p>
        </p:txBody>
      </p:sp>
      <p:sp>
        <p:nvSpPr>
          <p:cNvPr id="9" name="Rechteck 8"/>
          <p:cNvSpPr/>
          <p:nvPr userDrawn="1"/>
        </p:nvSpPr>
        <p:spPr>
          <a:xfrm>
            <a:off x="1" y="683170"/>
            <a:ext cx="7092950" cy="79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0214" y="956613"/>
            <a:ext cx="3272028" cy="68835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0213" y="1808163"/>
            <a:ext cx="3272029" cy="43648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15" name="Bild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515" y="391198"/>
            <a:ext cx="1080273" cy="50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014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0212" y="1808163"/>
            <a:ext cx="8283575" cy="4502150"/>
          </a:xfrm>
        </p:spPr>
        <p:txBody>
          <a:bodyPr/>
          <a:lstStyle>
            <a:lvl1pPr>
              <a:defRPr sz="2200">
                <a:solidFill>
                  <a:schemeClr val="bg2"/>
                </a:solidFill>
              </a:defRPr>
            </a:lvl1pPr>
            <a:lvl2pPr>
              <a:defRPr sz="2200">
                <a:solidFill>
                  <a:schemeClr val="bg2"/>
                </a:solidFill>
              </a:defRPr>
            </a:lvl2pPr>
            <a:lvl3pPr>
              <a:defRPr sz="2200">
                <a:solidFill>
                  <a:schemeClr val="bg2"/>
                </a:solidFill>
              </a:defRPr>
            </a:lvl3pPr>
            <a:lvl4pPr>
              <a:defRPr sz="2200">
                <a:solidFill>
                  <a:schemeClr val="bg2"/>
                </a:solidFill>
              </a:defRPr>
            </a:lvl4pPr>
            <a:lvl5pPr>
              <a:defRPr sz="2200">
                <a:solidFill>
                  <a:schemeClr val="bg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641EA-B879-E349-9075-B2795A58C8AD}" type="datetime6">
              <a:rPr lang="en-US"/>
              <a:t>July 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dirty="0"/>
              <a:t>© EnOcean Alliance │ Graham Martin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AFFFF-0459-1548-BF1D-68458CC882AC}" type="slidenum">
              <a:rPr/>
              <a:t>‹#›</a:t>
            </a:fld>
            <a:endParaRPr lang="de-DE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30213" y="453580"/>
            <a:ext cx="6662738" cy="180000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pPr lvl="0"/>
            <a:r>
              <a:rPr lang="de-DE"/>
              <a:t>Overline</a:t>
            </a:r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514" y="391198"/>
            <a:ext cx="1080273" cy="500977"/>
          </a:xfrm>
          <a:prstGeom prst="rect">
            <a:avLst/>
          </a:prstGeom>
        </p:spPr>
      </p:pic>
      <p:sp>
        <p:nvSpPr>
          <p:cNvPr id="9" name="Rechteck 8"/>
          <p:cNvSpPr/>
          <p:nvPr userDrawn="1"/>
        </p:nvSpPr>
        <p:spPr>
          <a:xfrm>
            <a:off x="1" y="683170"/>
            <a:ext cx="7092950" cy="79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5279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d 20" descr="Titel_img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5159627" y="1"/>
            <a:ext cx="3571394" cy="1989138"/>
          </a:xfrm>
          <a:prstGeom prst="rect">
            <a:avLst/>
          </a:prstGeom>
          <a:solidFill>
            <a:srgbClr val="86B60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/>
          </a:p>
        </p:txBody>
      </p:sp>
      <p:pic>
        <p:nvPicPr>
          <p:cNvPr id="18" name="Bild 17" descr="enocean_alliance_logo_claim_bluewhit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050" y="392544"/>
            <a:ext cx="2361132" cy="1094975"/>
          </a:xfrm>
          <a:prstGeom prst="rect">
            <a:avLst/>
          </a:prstGeom>
        </p:spPr>
      </p:pic>
      <p:sp>
        <p:nvSpPr>
          <p:cNvPr id="19" name="Rechteck 18"/>
          <p:cNvSpPr/>
          <p:nvPr userDrawn="1"/>
        </p:nvSpPr>
        <p:spPr>
          <a:xfrm>
            <a:off x="5159627" y="2170113"/>
            <a:ext cx="3554161" cy="41402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813049" y="2409152"/>
            <a:ext cx="2468889" cy="1060114"/>
          </a:xfrm>
        </p:spPr>
        <p:txBody>
          <a:bodyPr anchor="ctr" anchorCtr="0"/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813049" y="3609109"/>
            <a:ext cx="2468889" cy="2494588"/>
          </a:xfrm>
        </p:spPr>
        <p:txBody>
          <a:bodyPr/>
          <a:lstStyle>
            <a:lvl1pPr marL="0" indent="0" algn="l">
              <a:buNone/>
              <a:defRPr sz="1100">
                <a:solidFill>
                  <a:srgbClr val="002C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20" name="Rechteck 19"/>
          <p:cNvSpPr/>
          <p:nvPr userDrawn="1"/>
        </p:nvSpPr>
        <p:spPr>
          <a:xfrm>
            <a:off x="5159628" y="6310313"/>
            <a:ext cx="3554160" cy="547687"/>
          </a:xfrm>
          <a:prstGeom prst="rect">
            <a:avLst/>
          </a:prstGeom>
          <a:solidFill>
            <a:srgbClr val="86B60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395578" y="6490907"/>
            <a:ext cx="2355391" cy="1555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o-RO" dirty="0"/>
              <a:t>© EnOcean Alliance │ Graham Martin</a:t>
            </a:r>
            <a:endParaRPr lang="de-DE" dirty="0"/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10"/>
          </p:nvPr>
        </p:nvSpPr>
        <p:spPr>
          <a:xfrm>
            <a:off x="7838284" y="6490907"/>
            <a:ext cx="723732" cy="146729"/>
          </a:xfr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fld id="{3BF40F3A-1E1F-E34A-8CCE-10CFD10EDF2E}" type="datetime6">
              <a:rPr lang="en-US"/>
              <a:t>July 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7494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Content_img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hteck 18"/>
          <p:cNvSpPr/>
          <p:nvPr userDrawn="1"/>
        </p:nvSpPr>
        <p:spPr>
          <a:xfrm>
            <a:off x="5159627" y="1554788"/>
            <a:ext cx="3554161" cy="4755525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20" name="Rechteck 19"/>
          <p:cNvSpPr/>
          <p:nvPr userDrawn="1"/>
        </p:nvSpPr>
        <p:spPr>
          <a:xfrm>
            <a:off x="5159628" y="6310313"/>
            <a:ext cx="3554160" cy="547687"/>
          </a:xfrm>
          <a:prstGeom prst="rect">
            <a:avLst/>
          </a:prstGeom>
          <a:solidFill>
            <a:srgbClr val="86B60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95576" y="1738891"/>
            <a:ext cx="3063393" cy="4403291"/>
          </a:xfrm>
        </p:spPr>
        <p:txBody>
          <a:bodyPr/>
          <a:lstStyle>
            <a:lvl1pPr marL="0" indent="0" algn="l">
              <a:lnSpc>
                <a:spcPct val="160000"/>
              </a:lnSpc>
              <a:buNone/>
              <a:defRPr sz="1100">
                <a:solidFill>
                  <a:srgbClr val="002C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320723" y="6490907"/>
            <a:ext cx="723732" cy="146729"/>
          </a:xfr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fld id="{3D0B54E5-A2D6-344D-AD51-EA5ACAB9572B}" type="datetime6">
              <a:rPr lang="en-US"/>
              <a:t>July 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395577" y="6490907"/>
            <a:ext cx="1851523" cy="15557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ro-RO" dirty="0"/>
              <a:t>© EnOcean Alliance │ Graham Martin</a:t>
            </a:r>
            <a:endParaRPr lang="de-DE" dirty="0"/>
          </a:p>
        </p:txBody>
      </p:sp>
      <p:pic>
        <p:nvPicPr>
          <p:cNvPr id="13" name="Bild 12" descr="enocean_alliance_logo_claim_pos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513" y="391198"/>
            <a:ext cx="1080275" cy="500977"/>
          </a:xfrm>
          <a:prstGeom prst="rect">
            <a:avLst/>
          </a:prstGeom>
        </p:spPr>
      </p:pic>
      <p:sp>
        <p:nvSpPr>
          <p:cNvPr id="15" name="Rechteck 14"/>
          <p:cNvSpPr/>
          <p:nvPr userDrawn="1"/>
        </p:nvSpPr>
        <p:spPr>
          <a:xfrm>
            <a:off x="1" y="683170"/>
            <a:ext cx="7092950" cy="79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13160" y="6490907"/>
            <a:ext cx="348856" cy="14672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9DAFFFF-0459-1548-BF1D-68458CC882AC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5560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579FA-34B8-C545-AFFF-56D64CF6C36F}" type="datetime6">
              <a:rPr lang="en-US"/>
              <a:t>July 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dirty="0"/>
              <a:t>© EnOcean Alliance │ Graham Martin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AFFFF-0459-1548-BF1D-68458CC882AC}" type="slidenum">
              <a:rPr/>
              <a:t>‹#›</a:t>
            </a:fld>
            <a:endParaRPr lang="de-DE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30213" y="453580"/>
            <a:ext cx="6662738" cy="180000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pPr lvl="0"/>
            <a:r>
              <a:rPr lang="de-DE"/>
              <a:t>Overline</a:t>
            </a:r>
          </a:p>
        </p:txBody>
      </p:sp>
      <p:pic>
        <p:nvPicPr>
          <p:cNvPr id="8" name="Bild 7" descr="enocean_alliance_logo_claim_pos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513" y="391198"/>
            <a:ext cx="1080275" cy="500977"/>
          </a:xfrm>
          <a:prstGeom prst="rect">
            <a:avLst/>
          </a:prstGeom>
        </p:spPr>
      </p:pic>
      <p:sp>
        <p:nvSpPr>
          <p:cNvPr id="9" name="Rechteck 8"/>
          <p:cNvSpPr/>
          <p:nvPr userDrawn="1"/>
        </p:nvSpPr>
        <p:spPr>
          <a:xfrm>
            <a:off x="1" y="683170"/>
            <a:ext cx="7092950" cy="79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9513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0BD0D-1806-D94B-AAF1-51B2CDF058EA}" type="datetime6">
              <a:rPr lang="en-US"/>
              <a:t>July 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dirty="0"/>
              <a:t>© EnOcean Alliance │ Graham Martin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AFFFF-0459-1548-BF1D-68458CC882AC}" type="slidenum">
              <a:rPr/>
              <a:t>‹#›</a:t>
            </a:fld>
            <a:endParaRPr lang="de-DE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30213" y="453580"/>
            <a:ext cx="6662738" cy="180000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pPr lvl="0"/>
            <a:r>
              <a:rPr lang="de-DE"/>
              <a:t>Overline</a:t>
            </a:r>
          </a:p>
        </p:txBody>
      </p:sp>
      <p:pic>
        <p:nvPicPr>
          <p:cNvPr id="8" name="Bild 7" descr="enocean_alliance_logo_claim_pos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513" y="391198"/>
            <a:ext cx="1080275" cy="500977"/>
          </a:xfrm>
          <a:prstGeom prst="rect">
            <a:avLst/>
          </a:prstGeom>
        </p:spPr>
      </p:pic>
      <p:sp>
        <p:nvSpPr>
          <p:cNvPr id="9" name="Rechteck 8"/>
          <p:cNvSpPr/>
          <p:nvPr userDrawn="1"/>
        </p:nvSpPr>
        <p:spPr>
          <a:xfrm>
            <a:off x="1" y="683170"/>
            <a:ext cx="7092950" cy="79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3052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Sky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10" descr="skylin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4430"/>
            <a:ext cx="9144000" cy="570357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1E21AE-2D27-F648-B9CB-AE1660FEE296}" type="datetime6">
              <a:rPr lang="en-US"/>
              <a:t>July 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o-RO" dirty="0"/>
              <a:t>© EnOcean Alliance │ Graham Martin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AFFFF-0459-1548-BF1D-68458CC882AC}" type="slidenum">
              <a:rPr lang="de-DE"/>
              <a:pPr/>
              <a:t>‹#›</a:t>
            </a:fld>
            <a:endParaRPr lang="de-DE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30213" y="453580"/>
            <a:ext cx="6662738" cy="180000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pPr lvl="0"/>
            <a:r>
              <a:rPr lang="de-DE"/>
              <a:t>Overline</a:t>
            </a:r>
          </a:p>
        </p:txBody>
      </p:sp>
      <p:pic>
        <p:nvPicPr>
          <p:cNvPr id="8" name="Bild 7" descr="enocean_alliance_logo_claim_pos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513" y="391198"/>
            <a:ext cx="1080275" cy="500977"/>
          </a:xfrm>
          <a:prstGeom prst="rect">
            <a:avLst/>
          </a:prstGeom>
        </p:spPr>
      </p:pic>
      <p:sp>
        <p:nvSpPr>
          <p:cNvPr id="9" name="Rechteck 8"/>
          <p:cNvSpPr/>
          <p:nvPr userDrawn="1"/>
        </p:nvSpPr>
        <p:spPr>
          <a:xfrm>
            <a:off x="1" y="683170"/>
            <a:ext cx="7092950" cy="79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4152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Skylin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eo_all_PPT_img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5AD3E1-B18F-AF4C-B6E9-0F2AA7617A4F}" type="datetime6">
              <a:rPr lang="en-US"/>
              <a:t>July 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o-RO" dirty="0"/>
              <a:t>© EnOcean Alliance │ Graham Martin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AFFFF-0459-1548-BF1D-68458CC882AC}" type="slidenum">
              <a:rPr lang="de-DE"/>
              <a:pPr/>
              <a:t>‹#›</a:t>
            </a:fld>
            <a:endParaRPr lang="de-DE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30213" y="453580"/>
            <a:ext cx="6662738" cy="180000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pPr lvl="0"/>
            <a:r>
              <a:rPr lang="de-DE"/>
              <a:t>Overline</a:t>
            </a:r>
          </a:p>
        </p:txBody>
      </p:sp>
      <p:pic>
        <p:nvPicPr>
          <p:cNvPr id="8" name="Bild 7" descr="enocean_alliance_logo_claim_pos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513" y="391198"/>
            <a:ext cx="1080275" cy="500977"/>
          </a:xfrm>
          <a:prstGeom prst="rect">
            <a:avLst/>
          </a:prstGeom>
        </p:spPr>
      </p:pic>
      <p:sp>
        <p:nvSpPr>
          <p:cNvPr id="9" name="Rechteck 8"/>
          <p:cNvSpPr/>
          <p:nvPr userDrawn="1"/>
        </p:nvSpPr>
        <p:spPr>
          <a:xfrm>
            <a:off x="1" y="683170"/>
            <a:ext cx="7092950" cy="79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9263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Skyline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9" descr="eo_all_PPT_img-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2D1AD6-572C-1E4A-8A9A-5826CE41D67C}" type="datetime6">
              <a:rPr lang="en-US"/>
              <a:t>July 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o-RO" dirty="0"/>
              <a:t>© EnOcean Alliance │ Graham Martin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AFFFF-0459-1548-BF1D-68458CC882AC}" type="slidenum">
              <a:rPr lang="de-DE"/>
              <a:pPr/>
              <a:t>‹#›</a:t>
            </a:fld>
            <a:endParaRPr lang="de-DE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30213" y="453580"/>
            <a:ext cx="6662738" cy="180000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pPr lvl="0"/>
            <a:r>
              <a:rPr lang="de-DE"/>
              <a:t>Overline</a:t>
            </a:r>
          </a:p>
        </p:txBody>
      </p:sp>
      <p:pic>
        <p:nvPicPr>
          <p:cNvPr id="8" name="Bild 7" descr="enocean_alliance_logo_claim_pos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513" y="391198"/>
            <a:ext cx="1080275" cy="500977"/>
          </a:xfrm>
          <a:prstGeom prst="rect">
            <a:avLst/>
          </a:prstGeom>
        </p:spPr>
      </p:pic>
      <p:sp>
        <p:nvSpPr>
          <p:cNvPr id="9" name="Rechteck 8"/>
          <p:cNvSpPr/>
          <p:nvPr userDrawn="1"/>
        </p:nvSpPr>
        <p:spPr>
          <a:xfrm>
            <a:off x="1" y="683170"/>
            <a:ext cx="7092950" cy="79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1597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302839" y="716188"/>
            <a:ext cx="3554161" cy="5594125"/>
          </a:xfrm>
          <a:prstGeom prst="rect">
            <a:avLst/>
          </a:prstGeom>
          <a:solidFill>
            <a:schemeClr val="bg2">
              <a:alpha val="7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302840" y="6310313"/>
            <a:ext cx="3554160" cy="547687"/>
          </a:xfrm>
          <a:prstGeom prst="rect">
            <a:avLst/>
          </a:prstGeom>
          <a:solidFill>
            <a:srgbClr val="86B60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F1804EA-32A2-1849-A878-83B06E985E2F}" type="datetime6">
              <a:rPr lang="en-US"/>
              <a:t>July 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o-RO" dirty="0"/>
              <a:t>© EnOcean Alliance │ Graham Martin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9DAFFFF-0459-1548-BF1D-68458CC882AC}" type="slidenum">
              <a:rPr lang="de-DE"/>
              <a:pPr/>
              <a:t>‹#›</a:t>
            </a:fld>
            <a:endParaRPr lang="de-DE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30213" y="453580"/>
            <a:ext cx="6662738" cy="180000"/>
          </a:xfrm>
        </p:spPr>
        <p:txBody>
          <a:bodyPr/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/>
              <a:t>Overline</a:t>
            </a:r>
          </a:p>
        </p:txBody>
      </p:sp>
      <p:sp>
        <p:nvSpPr>
          <p:cNvPr id="9" name="Rechteck 8"/>
          <p:cNvSpPr/>
          <p:nvPr userDrawn="1"/>
        </p:nvSpPr>
        <p:spPr>
          <a:xfrm>
            <a:off x="1" y="683170"/>
            <a:ext cx="7092950" cy="79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0214" y="956613"/>
            <a:ext cx="3272028" cy="68835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0213" y="1808163"/>
            <a:ext cx="3272029" cy="43648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15" name="Bild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515" y="391198"/>
            <a:ext cx="1080273" cy="50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086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30214" y="956613"/>
            <a:ext cx="6662736" cy="68835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30213" y="1808163"/>
            <a:ext cx="6662738" cy="45021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004495" y="6490907"/>
            <a:ext cx="716611" cy="14672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700">
                <a:solidFill>
                  <a:srgbClr val="000000"/>
                </a:solidFill>
              </a:defRPr>
            </a:lvl1pPr>
          </a:lstStyle>
          <a:p>
            <a:fld id="{ED442906-A49B-0C47-A47F-61DCB45CA4F0}" type="datetime6">
              <a:rPr lang="en-US"/>
              <a:t>July 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30214" y="6490907"/>
            <a:ext cx="2504463" cy="14672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chemeClr val="tx1"/>
                </a:solidFill>
              </a:defRPr>
            </a:lvl1pPr>
          </a:lstStyle>
          <a:p>
            <a:r>
              <a:rPr lang="ro-RO" dirty="0"/>
              <a:t>© EnOcean Alliance │ Graham Martin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64932" y="6490907"/>
            <a:ext cx="348856" cy="14672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700">
                <a:solidFill>
                  <a:srgbClr val="000000"/>
                </a:solidFill>
              </a:defRPr>
            </a:lvl1pPr>
          </a:lstStyle>
          <a:p>
            <a:fld id="{E9DAFFFF-0459-1548-BF1D-68458CC882AC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6092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49" r:id="rId2"/>
    <p:sldLayoutId id="2147483661" r:id="rId3"/>
    <p:sldLayoutId id="2147483650" r:id="rId4"/>
    <p:sldLayoutId id="2147483660" r:id="rId5"/>
    <p:sldLayoutId id="2147483662" r:id="rId6"/>
    <p:sldLayoutId id="2147483666" r:id="rId7"/>
    <p:sldLayoutId id="2147483667" r:id="rId8"/>
    <p:sldLayoutId id="2147483663" r:id="rId9"/>
    <p:sldLayoutId id="2147483668" r:id="rId10"/>
    <p:sldLayoutId id="2147483669" r:id="rId11"/>
    <p:sldLayoutId id="2147483664" r:id="rId1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1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30000"/>
        </a:lnSpc>
        <a:spcBef>
          <a:spcPts val="0"/>
        </a:spcBef>
        <a:buFont typeface="Arial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177800" indent="-177800" algn="l" defTabSz="457200" rtl="0" eaLnBrk="1" latinLnBrk="0" hangingPunct="1">
        <a:lnSpc>
          <a:spcPct val="130000"/>
        </a:lnSpc>
        <a:spcBef>
          <a:spcPts val="0"/>
        </a:spcBef>
        <a:buClr>
          <a:schemeClr val="accent1"/>
        </a:buClr>
        <a:buFont typeface="Lucida Grande"/>
        <a:buChar char="&gt;"/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361950" indent="-184150" algn="l" defTabSz="457200" rtl="0" eaLnBrk="1" latinLnBrk="0" hangingPunct="1">
        <a:lnSpc>
          <a:spcPct val="130000"/>
        </a:lnSpc>
        <a:spcBef>
          <a:spcPts val="0"/>
        </a:spcBef>
        <a:buFont typeface="Lucida Grande"/>
        <a:buChar char="&gt;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6213" algn="l" defTabSz="457200" rtl="0" eaLnBrk="1" latinLnBrk="0" hangingPunct="1">
        <a:lnSpc>
          <a:spcPct val="130000"/>
        </a:lnSpc>
        <a:spcBef>
          <a:spcPts val="0"/>
        </a:spcBef>
        <a:buFont typeface="Arial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715963" indent="-177800" algn="l" defTabSz="457200" rtl="0" eaLnBrk="1" latinLnBrk="0" hangingPunct="1">
        <a:lnSpc>
          <a:spcPct val="130000"/>
        </a:lnSpc>
        <a:spcBef>
          <a:spcPts val="0"/>
        </a:spcBef>
        <a:buFont typeface="Lucida Grande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EnOceanAlliance/" TargetMode="External"/><Relationship Id="rId3" Type="http://schemas.openxmlformats.org/officeDocument/2006/relationships/image" Target="../media/image24.png"/><Relationship Id="rId7" Type="http://schemas.openxmlformats.org/officeDocument/2006/relationships/hyperlink" Target="https://twitter.com/EnOceanAlliance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youtube.com/watch?v=7sxspSmr0zk" TargetMode="External"/><Relationship Id="rId5" Type="http://schemas.openxmlformats.org/officeDocument/2006/relationships/hyperlink" Target="https://www.youtube.com/watch?v=zt5iXARerug" TargetMode="External"/><Relationship Id="rId10" Type="http://schemas.openxmlformats.org/officeDocument/2006/relationships/hyperlink" Target="http://www.youtube.com/c/EnOcean-Alliance" TargetMode="External"/><Relationship Id="rId4" Type="http://schemas.openxmlformats.org/officeDocument/2006/relationships/hyperlink" Target="https://www.youtube.com/watch?v=uhEtWMiuhEE" TargetMode="External"/><Relationship Id="rId9" Type="http://schemas.openxmlformats.org/officeDocument/2006/relationships/hyperlink" Target="https://www.linkedin.com/company/enoceanalliance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dirty="0"/>
              <a:t>© EnOcean Alliance │ Graham Martin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BBA3F-E235-8A47-80AE-905B96D9228E}" type="datetime6">
              <a:rPr lang="en-US"/>
              <a:t>July 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5425107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04EA-32A2-1849-A878-83B06E985E2F}" type="datetime6">
              <a:rPr lang="en-US"/>
              <a:t>July 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dirty="0"/>
              <a:t>© EnOcean Alliance │ Graham Martin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AFFFF-0459-1548-BF1D-68458CC882AC}" type="slidenum">
              <a:rPr lang="de-DE"/>
              <a:pPr/>
              <a:t>10</a:t>
            </a:fld>
            <a:endParaRPr lang="de-DE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>
                <a:solidFill>
                  <a:srgbClr val="000000"/>
                </a:solidFill>
              </a:rPr>
              <a:t>7. Unsere Kermärkte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Smart Homes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de-DE" err="1"/>
              <a:t>EnOcean</a:t>
            </a:r>
            <a:r>
              <a:rPr lang="de-DE"/>
              <a:t>-Lösungen sorgen für mehr Komfort und Sicherheit.</a:t>
            </a:r>
          </a:p>
          <a:p>
            <a:pPr lvl="1">
              <a:spcAft>
                <a:spcPts val="600"/>
              </a:spcAft>
            </a:pPr>
            <a:r>
              <a:rPr lang="de-DE"/>
              <a:t>Einfache Planung, Installation und Betrieb</a:t>
            </a:r>
          </a:p>
          <a:p>
            <a:pPr lvl="1">
              <a:spcAft>
                <a:spcPts val="600"/>
              </a:spcAft>
            </a:pPr>
            <a:r>
              <a:rPr lang="de-DE"/>
              <a:t>Interoperable Produkte verschiedenster Anbieter (internationaler Standard) </a:t>
            </a:r>
          </a:p>
          <a:p>
            <a:pPr lvl="1">
              <a:spcAft>
                <a:spcPts val="600"/>
              </a:spcAft>
            </a:pPr>
            <a:r>
              <a:rPr lang="de-DE"/>
              <a:t>Kein Batterien / keine laufende Wartung </a:t>
            </a:r>
          </a:p>
          <a:p>
            <a:pPr lvl="1">
              <a:spcAft>
                <a:spcPts val="600"/>
              </a:spcAft>
            </a:pPr>
            <a:r>
              <a:rPr lang="de-DE"/>
              <a:t>Nahtlose Schnittstellen zu diversen Smart Home-Standards und Endgeräten</a:t>
            </a:r>
          </a:p>
          <a:p>
            <a:pPr lvl="1">
              <a:spcAft>
                <a:spcPts val="600"/>
              </a:spcAft>
            </a:pPr>
            <a:r>
              <a:rPr lang="de-DE"/>
              <a:t>Bewährt: </a:t>
            </a:r>
            <a:r>
              <a:rPr lang="de-DE" err="1"/>
              <a:t>EnOcean</a:t>
            </a:r>
            <a:r>
              <a:rPr lang="de-DE"/>
              <a:t>-Technologie</a:t>
            </a:r>
            <a:br>
              <a:rPr lang="de-DE"/>
            </a:br>
            <a:r>
              <a:rPr lang="de-DE"/>
              <a:t>in über 1.000.000 Gebäuden eingesetzt (z.B. Eigenheime, Betreutes Wohnen, Sozialer Wohnungsbau, </a:t>
            </a:r>
            <a:r>
              <a:rPr lang="de-DE" err="1"/>
              <a:t>Appartments</a:t>
            </a:r>
            <a:r>
              <a:rPr lang="de-DE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88304368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04EA-32A2-1849-A878-83B06E985E2F}" type="datetime6">
              <a:rPr lang="en-US"/>
              <a:t>July 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dirty="0"/>
              <a:t>© EnOcean Alliance │ Graham Martin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AFFFF-0459-1548-BF1D-68458CC882AC}" type="slidenum">
              <a:rPr lang="de-DE"/>
              <a:pPr/>
              <a:t>11</a:t>
            </a:fld>
            <a:endParaRPr lang="de-DE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>
                <a:solidFill>
                  <a:schemeClr val="tx1"/>
                </a:solidFill>
              </a:rPr>
              <a:t>7. Unsere Kernmärkte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Smart Buildings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430213" y="1808163"/>
            <a:ext cx="3405517" cy="4364807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de-DE"/>
              <a:t>Drahtlose Schalter, Sensoren und Steuerungen senken Installationskosten und -zeit und ermöglichen eine effiziente Energienutzung.</a:t>
            </a:r>
          </a:p>
          <a:p>
            <a:pPr lvl="1">
              <a:spcAft>
                <a:spcPts val="600"/>
              </a:spcAft>
            </a:pPr>
            <a:r>
              <a:rPr lang="de-DE"/>
              <a:t>Energie- und  CO</a:t>
            </a:r>
            <a:r>
              <a:rPr lang="de-DE" baseline="-25000"/>
              <a:t>2</a:t>
            </a:r>
            <a:r>
              <a:rPr lang="de-DE"/>
              <a:t>-Einsparung</a:t>
            </a:r>
          </a:p>
          <a:p>
            <a:pPr lvl="1">
              <a:spcAft>
                <a:spcPts val="600"/>
              </a:spcAft>
            </a:pPr>
            <a:r>
              <a:rPr lang="de-DE"/>
              <a:t>Mehr Gesundheit &amp; Wohlbefinden (Komfort)</a:t>
            </a:r>
          </a:p>
          <a:p>
            <a:pPr lvl="1">
              <a:spcAft>
                <a:spcPts val="600"/>
              </a:spcAft>
            </a:pPr>
            <a:r>
              <a:rPr lang="de-DE"/>
              <a:t>Einfache Planung, Installation und Betrieb</a:t>
            </a:r>
          </a:p>
          <a:p>
            <a:pPr lvl="1">
              <a:spcAft>
                <a:spcPts val="600"/>
              </a:spcAft>
            </a:pPr>
            <a:r>
              <a:rPr lang="de-DE"/>
              <a:t>Interoperable Produkte verschiedenster Anbieter (internationaler Standard) </a:t>
            </a:r>
          </a:p>
          <a:p>
            <a:pPr lvl="1">
              <a:spcAft>
                <a:spcPts val="600"/>
              </a:spcAft>
            </a:pPr>
            <a:r>
              <a:rPr lang="de-DE"/>
              <a:t>Kein Batterien / keine laufende Wartung </a:t>
            </a:r>
          </a:p>
          <a:p>
            <a:pPr lvl="1">
              <a:spcAft>
                <a:spcPts val="600"/>
              </a:spcAft>
            </a:pPr>
            <a:r>
              <a:rPr lang="de-DE"/>
              <a:t>Nahtlose Schnittstellen zu Building Management Systemen und Cloud-Lösungen</a:t>
            </a:r>
          </a:p>
          <a:p>
            <a:pPr lvl="1">
              <a:spcAft>
                <a:spcPts val="600"/>
              </a:spcAft>
            </a:pPr>
            <a:r>
              <a:rPr lang="de-DE"/>
              <a:t>Bewährt: EnOcean-Technologie in über 1.000.000 Gebäuden eingesetzt (z.B. Büros, Schulen, Kliniken, gewerbliche und historische Gebäude, Hotels, Einzelhandel)</a:t>
            </a:r>
          </a:p>
          <a:p>
            <a:pPr lvl="1">
              <a:spcAft>
                <a:spcPts val="600"/>
              </a:spcAft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1457960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04EA-32A2-1849-A878-83B06E985E2F}" type="datetime6">
              <a:rPr lang="en-US"/>
              <a:t>July 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dirty="0"/>
              <a:t>© EnOcean Alliance │ Graham Martin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AFFFF-0459-1548-BF1D-68458CC882AC}" type="slidenum">
              <a:rPr lang="de-DE"/>
              <a:pPr/>
              <a:t>12</a:t>
            </a:fld>
            <a:endParaRPr lang="de-DE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>
                <a:solidFill>
                  <a:schemeClr val="bg1"/>
                </a:solidFill>
              </a:rPr>
              <a:t>7. Unsere Kernmärkte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Smart Spaces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de-DE"/>
              <a:t>Wartungsfreie </a:t>
            </a:r>
            <a:r>
              <a:rPr lang="de-DE" err="1"/>
              <a:t>EnOcean</a:t>
            </a:r>
            <a:r>
              <a:rPr lang="de-DE"/>
              <a:t>-Lösungen </a:t>
            </a:r>
          </a:p>
          <a:p>
            <a:pPr lvl="1">
              <a:spcAft>
                <a:spcPts val="600"/>
              </a:spcAft>
              <a:buClr>
                <a:schemeClr val="bg2"/>
              </a:buClr>
            </a:pPr>
            <a:r>
              <a:rPr lang="de-DE"/>
              <a:t>Schnelle Installation und einfacher Betrieb</a:t>
            </a:r>
            <a:br>
              <a:rPr lang="de-DE"/>
            </a:br>
            <a:r>
              <a:rPr lang="de-DE"/>
              <a:t>(v.a. bei Umbauten)</a:t>
            </a:r>
          </a:p>
          <a:p>
            <a:pPr lvl="1">
              <a:spcAft>
                <a:spcPts val="600"/>
              </a:spcAft>
              <a:buClr>
                <a:schemeClr val="bg2"/>
              </a:buClr>
            </a:pPr>
            <a:r>
              <a:rPr lang="de-DE"/>
              <a:t>Interoperable Produkte verschiedenster Anbieter (internationaler Standard) </a:t>
            </a:r>
          </a:p>
          <a:p>
            <a:pPr lvl="1">
              <a:spcAft>
                <a:spcPts val="600"/>
              </a:spcAft>
              <a:buClr>
                <a:schemeClr val="bg2"/>
              </a:buClr>
            </a:pPr>
            <a:r>
              <a:rPr lang="de-DE"/>
              <a:t>Nahtlose Schnittstellen zu IT-Infrastruktur, </a:t>
            </a:r>
            <a:br>
              <a:rPr lang="de-DE"/>
            </a:br>
            <a:r>
              <a:rPr lang="de-DE"/>
              <a:t>BMS und Cloud-Lösungen</a:t>
            </a:r>
          </a:p>
          <a:p>
            <a:pPr lvl="1">
              <a:spcAft>
                <a:spcPts val="600"/>
              </a:spcAft>
              <a:buClr>
                <a:schemeClr val="bg2"/>
              </a:buClr>
            </a:pPr>
            <a:r>
              <a:rPr lang="de-DE"/>
              <a:t>Optimierung der Raum- und Energienutzung (Büro, Arbeitsplätze, Konferenzräume, Flächen)</a:t>
            </a:r>
          </a:p>
          <a:p>
            <a:pPr lvl="1">
              <a:spcAft>
                <a:spcPts val="600"/>
              </a:spcAft>
              <a:buClr>
                <a:schemeClr val="bg2"/>
              </a:buClr>
            </a:pPr>
            <a:r>
              <a:rPr lang="de-DE"/>
              <a:t>Optimierung von Hygiene- &amp; Abstandsmaßnahmen (Wartung/Reinigung nach Bedarf, Belegung) </a:t>
            </a:r>
          </a:p>
          <a:p>
            <a:pPr lvl="1">
              <a:spcAft>
                <a:spcPts val="600"/>
              </a:spcAft>
              <a:buClr>
                <a:schemeClr val="bg2"/>
              </a:buClr>
            </a:pPr>
            <a:r>
              <a:rPr lang="de-DE"/>
              <a:t>Bewährt: </a:t>
            </a:r>
            <a:r>
              <a:rPr lang="de-DE" err="1"/>
              <a:t>EnOcean</a:t>
            </a:r>
            <a:r>
              <a:rPr lang="de-DE"/>
              <a:t>-Technologie in über 1.000.000 Gebäuden eingesetzt (z.B. Büros, Schulen, Kliniken, gewerbliche und historische Gebäude, Hotels, Einzelhandel)</a:t>
            </a:r>
          </a:p>
        </p:txBody>
      </p:sp>
    </p:spTree>
    <p:extLst>
      <p:ext uri="{BB962C8B-B14F-4D97-AF65-F5344CB8AC3E}">
        <p14:creationId xmlns:p14="http://schemas.microsoft.com/office/powerpoint/2010/main" val="1501939368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04EA-32A2-1849-A878-83B06E985E2F}" type="datetime6">
              <a:rPr lang="en-US"/>
              <a:t>July 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dirty="0"/>
              <a:t>© EnOcean Alliance │ Graham Martin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AFFFF-0459-1548-BF1D-68458CC882AC}" type="slidenum">
              <a:rPr lang="de-DE"/>
              <a:pPr/>
              <a:t>13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/>
              <a:t>8. Ein starkes Experten-Netzwerk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Machen Sie mit!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Seit ihrer Gründung im Jahr 2008 ist die </a:t>
            </a:r>
          </a:p>
          <a:p>
            <a:r>
              <a:rPr lang="de-DE" dirty="0"/>
              <a:t>EnOcean Alliance auf mehr als 400 Mitgliedsunternehmen angewachsen. Unser Board of </a:t>
            </a:r>
            <a:r>
              <a:rPr lang="de-DE" dirty="0" err="1"/>
              <a:t>Directors</a:t>
            </a:r>
            <a:r>
              <a:rPr lang="de-DE" dirty="0"/>
              <a:t> vereint Vertreter international führender Lösungsanbieter für </a:t>
            </a:r>
          </a:p>
          <a:p>
            <a:r>
              <a:rPr lang="de-DE" dirty="0"/>
              <a:t>Smart </a:t>
            </a:r>
            <a:r>
              <a:rPr lang="de-DE" dirty="0" err="1"/>
              <a:t>Homes</a:t>
            </a:r>
            <a:r>
              <a:rPr lang="de-DE" dirty="0"/>
              <a:t>, Smart Buildings und Smart Spaces.</a:t>
            </a:r>
          </a:p>
          <a:p>
            <a:endParaRPr lang="de-DE" dirty="0"/>
          </a:p>
          <a:p>
            <a:r>
              <a:rPr lang="de-DE" dirty="0"/>
              <a:t>Die Mitglieder der EnOcean Alliance sind Teil eines dynamischen, interoperablen Netzwerks aus Lösungen, Produkten und Services, das neue geschäftliche Perspektiven eröffnet.  </a:t>
            </a:r>
          </a:p>
          <a:p>
            <a:endParaRPr lang="de-DE" dirty="0"/>
          </a:p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5422893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30211" y="1808163"/>
            <a:ext cx="8283575" cy="4502150"/>
          </a:xfrm>
        </p:spPr>
        <p:txBody>
          <a:bodyPr/>
          <a:lstStyle/>
          <a:p>
            <a:r>
              <a:rPr lang="de-DE" sz="1800"/>
              <a:t>Wir möchten eine gesündere, sicherere und umweltfreundlichere Welt schaffen, indem wir das unendliche Potenzial unseres Funkstandards auf </a:t>
            </a:r>
            <a:r>
              <a:rPr lang="de-DE" sz="1800" err="1"/>
              <a:t>Energy</a:t>
            </a:r>
            <a:r>
              <a:rPr lang="de-DE" sz="1800"/>
              <a:t> </a:t>
            </a:r>
            <a:r>
              <a:rPr lang="de-DE" sz="1800" err="1"/>
              <a:t>Harvesting</a:t>
            </a:r>
            <a:r>
              <a:rPr lang="de-DE" sz="1800"/>
              <a:t>-Basis nutzen.</a:t>
            </a:r>
          </a:p>
          <a:p>
            <a:r>
              <a:rPr lang="de-DE" b="1"/>
              <a:t> </a:t>
            </a:r>
            <a:endParaRPr lang="de-DE"/>
          </a:p>
          <a:p>
            <a:endParaRPr lang="de-DE" sz="1800"/>
          </a:p>
          <a:p>
            <a:endParaRPr lang="de-DE" sz="180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641EA-B879-E349-9075-B2795A58C8AD}" type="datetime6">
              <a:rPr lang="en-US"/>
              <a:t>July 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dirty="0"/>
              <a:t>© EnOcean Alliance │ Graham Martin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AFFFF-0459-1548-BF1D-68458CC882AC}" type="slidenum">
              <a:rPr lang="de-DE"/>
              <a:t>14</a:t>
            </a:fld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/>
              <a:t>9. </a:t>
            </a:r>
            <a:r>
              <a:rPr lang="is-IS"/>
              <a:t>Unsere Vision</a:t>
            </a:r>
            <a:endParaRPr lang="de-DE"/>
          </a:p>
        </p:txBody>
      </p:sp>
      <p:sp>
        <p:nvSpPr>
          <p:cNvPr id="8" name="Inhaltsplatzhalter 1"/>
          <p:cNvSpPr txBox="1">
            <a:spLocks/>
          </p:cNvSpPr>
          <p:nvPr/>
        </p:nvSpPr>
        <p:spPr>
          <a:xfrm>
            <a:off x="430212" y="1111273"/>
            <a:ext cx="8283575" cy="52628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457200" rtl="0" eaLnBrk="1" latinLnBrk="0" hangingPunct="1">
              <a:lnSpc>
                <a:spcPct val="130000"/>
              </a:lnSpc>
              <a:spcBef>
                <a:spcPts val="0"/>
              </a:spcBef>
              <a:buFont typeface="Arial"/>
              <a:buNone/>
              <a:defRPr sz="2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457200" rtl="0" eaLnBrk="1" latinLnBrk="0" hangingPunct="1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 typeface="Lucida Grande"/>
              <a:buChar char="&gt;"/>
              <a:defRPr sz="2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361950" indent="-184150" algn="l" defTabSz="457200" rtl="0" eaLnBrk="1" latinLnBrk="0" hangingPunct="1">
              <a:lnSpc>
                <a:spcPct val="130000"/>
              </a:lnSpc>
              <a:spcBef>
                <a:spcPts val="0"/>
              </a:spcBef>
              <a:buFont typeface="Lucida Grande"/>
              <a:buChar char="&gt;"/>
              <a:defRPr sz="2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538163" indent="-176213" algn="l" defTabSz="457200" rtl="0" eaLnBrk="1" latinLnBrk="0" hangingPunct="1">
              <a:lnSpc>
                <a:spcPct val="130000"/>
              </a:lnSpc>
              <a:spcBef>
                <a:spcPts val="0"/>
              </a:spcBef>
              <a:buFont typeface="Arial"/>
              <a:buChar char="–"/>
              <a:defRPr sz="2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715963" indent="-177800" algn="l" defTabSz="457200" rtl="0" eaLnBrk="1" latinLnBrk="0" hangingPunct="1">
              <a:lnSpc>
                <a:spcPct val="130000"/>
              </a:lnSpc>
              <a:spcBef>
                <a:spcPts val="0"/>
              </a:spcBef>
              <a:buFont typeface="Lucida Grande"/>
              <a:buChar char="–"/>
              <a:defRPr sz="2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400" i="1"/>
              <a:t>Eine klare Vision</a:t>
            </a:r>
          </a:p>
        </p:txBody>
      </p:sp>
    </p:spTree>
    <p:extLst>
      <p:ext uri="{BB962C8B-B14F-4D97-AF65-F5344CB8AC3E}">
        <p14:creationId xmlns:p14="http://schemas.microsoft.com/office/powerpoint/2010/main" val="1442700670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641EA-B879-E349-9075-B2795A58C8AD}" type="datetime6">
              <a:rPr lang="en-US"/>
              <a:t>July 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dirty="0"/>
              <a:t>© EnOcean Alliance │ Graham Martin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AFFFF-0459-1548-BF1D-68458CC882AC}" type="slidenum">
              <a:rPr lang="de-DE"/>
              <a:t>15</a:t>
            </a:fld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7" name="Inhaltsplatzhalter 1"/>
          <p:cNvSpPr txBox="1">
            <a:spLocks/>
          </p:cNvSpPr>
          <p:nvPr/>
        </p:nvSpPr>
        <p:spPr>
          <a:xfrm>
            <a:off x="430212" y="1111273"/>
            <a:ext cx="8283575" cy="52628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457200" rtl="0" eaLnBrk="1" latinLnBrk="0" hangingPunct="1">
              <a:lnSpc>
                <a:spcPct val="130000"/>
              </a:lnSpc>
              <a:spcBef>
                <a:spcPts val="0"/>
              </a:spcBef>
              <a:buFont typeface="Arial"/>
              <a:buNone/>
              <a:defRPr sz="2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457200" rtl="0" eaLnBrk="1" latinLnBrk="0" hangingPunct="1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 typeface="Lucida Grande"/>
              <a:buChar char="&gt;"/>
              <a:defRPr sz="2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361950" indent="-184150" algn="l" defTabSz="457200" rtl="0" eaLnBrk="1" latinLnBrk="0" hangingPunct="1">
              <a:lnSpc>
                <a:spcPct val="130000"/>
              </a:lnSpc>
              <a:spcBef>
                <a:spcPts val="0"/>
              </a:spcBef>
              <a:buFont typeface="Lucida Grande"/>
              <a:buChar char="&gt;"/>
              <a:defRPr sz="2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538163" indent="-176213" algn="l" defTabSz="457200" rtl="0" eaLnBrk="1" latinLnBrk="0" hangingPunct="1">
              <a:lnSpc>
                <a:spcPct val="130000"/>
              </a:lnSpc>
              <a:spcBef>
                <a:spcPts val="0"/>
              </a:spcBef>
              <a:buFont typeface="Arial"/>
              <a:buChar char="–"/>
              <a:defRPr sz="2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715963" indent="-177800" algn="l" defTabSz="457200" rtl="0" eaLnBrk="1" latinLnBrk="0" hangingPunct="1">
              <a:lnSpc>
                <a:spcPct val="130000"/>
              </a:lnSpc>
              <a:spcBef>
                <a:spcPts val="0"/>
              </a:spcBef>
              <a:buFont typeface="Lucida Grande"/>
              <a:buChar char="–"/>
              <a:defRPr sz="2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Die EnOcean Alliance</a:t>
            </a:r>
          </a:p>
        </p:txBody>
      </p:sp>
      <p:sp>
        <p:nvSpPr>
          <p:cNvPr id="8" name="Inhaltsplatzhalter 1"/>
          <p:cNvSpPr txBox="1">
            <a:spLocks/>
          </p:cNvSpPr>
          <p:nvPr/>
        </p:nvSpPr>
        <p:spPr>
          <a:xfrm>
            <a:off x="430212" y="4563752"/>
            <a:ext cx="8283575" cy="5262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ct val="130000"/>
              </a:lnSpc>
              <a:spcBef>
                <a:spcPts val="0"/>
              </a:spcBef>
              <a:buFont typeface="Arial"/>
              <a:buNone/>
              <a:defRPr sz="2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457200" rtl="0" eaLnBrk="1" latinLnBrk="0" hangingPunct="1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 typeface="Lucida Grande"/>
              <a:buChar char="&gt;"/>
              <a:defRPr sz="2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361950" indent="-184150" algn="l" defTabSz="457200" rtl="0" eaLnBrk="1" latinLnBrk="0" hangingPunct="1">
              <a:lnSpc>
                <a:spcPct val="130000"/>
              </a:lnSpc>
              <a:spcBef>
                <a:spcPts val="0"/>
              </a:spcBef>
              <a:buFont typeface="Lucida Grande"/>
              <a:buChar char="&gt;"/>
              <a:defRPr sz="2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538163" indent="-176213" algn="l" defTabSz="457200" rtl="0" eaLnBrk="1" latinLnBrk="0" hangingPunct="1">
              <a:lnSpc>
                <a:spcPct val="130000"/>
              </a:lnSpc>
              <a:spcBef>
                <a:spcPts val="0"/>
              </a:spcBef>
              <a:buFont typeface="Arial"/>
              <a:buChar char="–"/>
              <a:defRPr sz="2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715963" indent="-177800" algn="l" defTabSz="457200" rtl="0" eaLnBrk="1" latinLnBrk="0" hangingPunct="1">
              <a:lnSpc>
                <a:spcPct val="130000"/>
              </a:lnSpc>
              <a:spcBef>
                <a:spcPts val="0"/>
              </a:spcBef>
              <a:buFont typeface="Lucida Grande"/>
              <a:buChar char="–"/>
              <a:defRPr sz="2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800"/>
              <a:t>Vielen Dank für Ihre Aufmerksamkeit!</a:t>
            </a:r>
          </a:p>
          <a:p>
            <a:pPr algn="ctr"/>
            <a:r>
              <a:rPr lang="de-DE" sz="1800"/>
              <a:t>www.enocean-alliance.org</a:t>
            </a:r>
          </a:p>
        </p:txBody>
      </p:sp>
      <p:pic>
        <p:nvPicPr>
          <p:cNvPr id="9" name="Bild 8" descr="sm_icon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693" y="5445224"/>
            <a:ext cx="1770612" cy="378865"/>
          </a:xfrm>
          <a:prstGeom prst="rect">
            <a:avLst/>
          </a:prstGeom>
        </p:spPr>
      </p:pic>
      <p:pic>
        <p:nvPicPr>
          <p:cNvPr id="10" name="Bild 9" descr="Bildschirmfoto 2020-05-27 um 11.09.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12" y="2455470"/>
            <a:ext cx="8283576" cy="1532072"/>
          </a:xfrm>
          <a:prstGeom prst="rect">
            <a:avLst/>
          </a:prstGeom>
        </p:spPr>
      </p:pic>
      <p:sp>
        <p:nvSpPr>
          <p:cNvPr id="11" name="Rechteck 10">
            <a:hlinkClick r:id="rId4" tooltip="https://www.youtube.com/watch?v=uhEtWMiuhEE "/>
          </p:cNvPr>
          <p:cNvSpPr/>
          <p:nvPr/>
        </p:nvSpPr>
        <p:spPr>
          <a:xfrm>
            <a:off x="430214" y="2455470"/>
            <a:ext cx="2726643" cy="153207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hlinkClick r:id="rId5" tooltip="https://www.youtube.com/watch?v=zt5iXARerug "/>
          </p:cNvPr>
          <p:cNvSpPr/>
          <p:nvPr/>
        </p:nvSpPr>
        <p:spPr>
          <a:xfrm>
            <a:off x="3206072" y="2455470"/>
            <a:ext cx="2726643" cy="153207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hlinkClick r:id="rId6" tooltip="https://www.youtube.com/watch?v=7sxspSmr0zk"/>
          </p:cNvPr>
          <p:cNvSpPr/>
          <p:nvPr/>
        </p:nvSpPr>
        <p:spPr>
          <a:xfrm>
            <a:off x="5987144" y="2455470"/>
            <a:ext cx="2726643" cy="153207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hlinkClick r:id="rId7" tooltip="https://twitter.com/EnOceanAlliance"/>
          </p:cNvPr>
          <p:cNvSpPr/>
          <p:nvPr/>
        </p:nvSpPr>
        <p:spPr>
          <a:xfrm>
            <a:off x="3683519" y="5448233"/>
            <a:ext cx="386378" cy="37268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hlinkClick r:id="rId8" tooltip="https://www.facebook.com/EnOceanAlliance/"/>
          </p:cNvPr>
          <p:cNvSpPr/>
          <p:nvPr/>
        </p:nvSpPr>
        <p:spPr>
          <a:xfrm>
            <a:off x="4150244" y="5448233"/>
            <a:ext cx="386378" cy="37268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>
            <a:hlinkClick r:id="rId9" tooltip="https://www.linkedin.com/company/enoceanalliance/"/>
          </p:cNvPr>
          <p:cNvSpPr/>
          <p:nvPr/>
        </p:nvSpPr>
        <p:spPr>
          <a:xfrm>
            <a:off x="4610619" y="5448233"/>
            <a:ext cx="386378" cy="37268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>
            <a:hlinkClick r:id="rId10" tooltip="http://www.youtube.com/c/EnOcean-Alliance"/>
          </p:cNvPr>
          <p:cNvSpPr/>
          <p:nvPr/>
        </p:nvSpPr>
        <p:spPr>
          <a:xfrm>
            <a:off x="5070927" y="5448233"/>
            <a:ext cx="386378" cy="37268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3504956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Backup-Folien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641EA-B879-E349-9075-B2795A58C8AD}" type="datetime6">
              <a:rPr lang="en-US"/>
              <a:t>July 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dirty="0"/>
              <a:t>© EnOcean Alliance │ Graham Martin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AFFFF-0459-1548-BF1D-68458CC882AC}" type="slidenum">
              <a:rPr lang="de-DE"/>
              <a:t>16</a:t>
            </a:fld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2905415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dirty="0"/>
              <a:t>© EnOcean Alliance │ Graham Martin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10. </a:t>
            </a:r>
            <a:r>
              <a:rPr lang="en-US" err="1"/>
              <a:t>Technische</a:t>
            </a:r>
            <a:r>
              <a:rPr lang="en-US"/>
              <a:t> </a:t>
            </a:r>
            <a:r>
              <a:rPr lang="en-US" err="1"/>
              <a:t>Zusammenarbeit</a:t>
            </a:r>
            <a:r>
              <a:rPr lang="en-US"/>
              <a:t> 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30213" y="956613"/>
            <a:ext cx="3429267" cy="688350"/>
          </a:xfrm>
        </p:spPr>
        <p:txBody>
          <a:bodyPr/>
          <a:lstStyle/>
          <a:p>
            <a:r>
              <a:rPr lang="de-DE"/>
              <a:t>Technische Zusammenarbeit 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Experten unserer Mitgliedsunternehmen arbeiten in unserer Technical Working Group an der Weiterentwicklung und Verbesserung des </a:t>
            </a:r>
            <a:r>
              <a:rPr lang="de-DE" err="1"/>
              <a:t>EnOcean</a:t>
            </a:r>
            <a:r>
              <a:rPr lang="de-DE"/>
              <a:t>-Standards.</a:t>
            </a:r>
          </a:p>
          <a:p>
            <a:endParaRPr lang="de-DE"/>
          </a:p>
          <a:p>
            <a:r>
              <a:rPr lang="de-DE" b="1"/>
              <a:t>Mitglieder haben exklusiven Zugang zu:</a:t>
            </a:r>
          </a:p>
          <a:p>
            <a:pPr lvl="1"/>
            <a:r>
              <a:rPr lang="de-DE"/>
              <a:t>Software &amp; Support bei der Implementierung interoperabler Produkte auf Basis der Alliance-Spezifikationen </a:t>
            </a:r>
          </a:p>
          <a:p>
            <a:pPr lvl="1"/>
            <a:r>
              <a:rPr lang="de-DE"/>
              <a:t>Vorschlag zusätzlicher Funktionalitäten und Profile für den </a:t>
            </a:r>
            <a:r>
              <a:rPr lang="de-DE" err="1"/>
              <a:t>EnOcean</a:t>
            </a:r>
            <a:r>
              <a:rPr lang="de-DE"/>
              <a:t>-Standard</a:t>
            </a:r>
          </a:p>
          <a:p>
            <a:pPr lvl="1"/>
            <a:r>
              <a:rPr lang="de-DE"/>
              <a:t>Beta-Programme für Neuentwicklungen</a:t>
            </a:r>
          </a:p>
          <a:p>
            <a:pPr lvl="1"/>
            <a:r>
              <a:rPr lang="de-DE"/>
              <a:t>Eindeutige Hersteller-ID für interoperable Produkte </a:t>
            </a:r>
          </a:p>
          <a:p>
            <a:pPr lvl="1"/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FBF2E-7095-BD44-9969-65DE65D4025C}" type="datetime6">
              <a:rPr lang="en-US"/>
              <a:t>July 23</a:t>
            </a:fld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AFFFF-0459-1548-BF1D-68458CC882AC}" type="slidenum">
              <a:rPr lang="de-DE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4983602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302839" y="769706"/>
            <a:ext cx="3554161" cy="5540607"/>
          </a:xfrm>
          <a:prstGeom prst="rect">
            <a:avLst/>
          </a:prstGeom>
          <a:solidFill>
            <a:schemeClr val="bg2">
              <a:alpha val="7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04EA-32A2-1849-A878-83B06E985E2F}" type="datetime6">
              <a:rPr lang="en-US"/>
              <a:t>July 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dirty="0"/>
              <a:t>© EnOcean Alliance │ Graham Martin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AFFFF-0459-1548-BF1D-68458CC882AC}" type="slidenum">
              <a:rPr lang="de-DE"/>
              <a:pPr/>
              <a:t>18</a:t>
            </a:fld>
            <a:endParaRPr lang="de-DE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/>
              <a:t>11. Marketing-Kooperation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Marketing-Kooperation</a:t>
            </a:r>
            <a:r>
              <a:rPr lang="en-US"/>
              <a:t> </a:t>
            </a:r>
            <a:endParaRPr lang="de-DE"/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Clr>
                <a:schemeClr val="tx2"/>
              </a:buClr>
            </a:pPr>
            <a:r>
              <a:rPr lang="de-DE" dirty="0"/>
              <a:t>Großteil der Mitgliedsbeiträge fließt in Marketing- und Networking-Aktivitäten </a:t>
            </a:r>
          </a:p>
          <a:p>
            <a:pPr marL="0" lvl="1" indent="0">
              <a:buClr>
                <a:schemeClr val="tx2"/>
              </a:buClr>
              <a:buNone/>
            </a:pPr>
            <a:endParaRPr lang="de-DE" dirty="0"/>
          </a:p>
          <a:p>
            <a:pPr lvl="1">
              <a:buClr>
                <a:schemeClr val="tx2"/>
              </a:buClr>
            </a:pPr>
            <a:r>
              <a:rPr lang="de-DE" dirty="0"/>
              <a:t>Starke Präsenz der Produkte und Lösungen der Mitglieder auf EnOcean Alliance-Website </a:t>
            </a:r>
          </a:p>
          <a:p>
            <a:pPr lvl="1">
              <a:buClr>
                <a:schemeClr val="tx2"/>
              </a:buClr>
            </a:pPr>
            <a:endParaRPr lang="de-DE" dirty="0"/>
          </a:p>
          <a:p>
            <a:pPr lvl="1">
              <a:buClr>
                <a:schemeClr val="tx2"/>
              </a:buClr>
            </a:pPr>
            <a:r>
              <a:rPr lang="de-DE" dirty="0"/>
              <a:t>Social Media Promotion (YouTube, Twitter, </a:t>
            </a:r>
            <a:br>
              <a:rPr lang="de-DE" dirty="0"/>
            </a:br>
            <a:r>
              <a:rPr lang="de-DE" dirty="0"/>
              <a:t>Facebook, LinkedIn)</a:t>
            </a:r>
          </a:p>
          <a:p>
            <a:pPr lvl="1">
              <a:buClr>
                <a:schemeClr val="tx2"/>
              </a:buClr>
            </a:pPr>
            <a:endParaRPr lang="de-DE" dirty="0"/>
          </a:p>
          <a:p>
            <a:pPr lvl="1">
              <a:buClr>
                <a:schemeClr val="tx2"/>
              </a:buClr>
            </a:pPr>
            <a:r>
              <a:rPr lang="de-DE" dirty="0"/>
              <a:t>Marketing- &amp; Trainingsunterlagen exklusiv für Mitglieder</a:t>
            </a:r>
          </a:p>
          <a:p>
            <a:pPr lvl="1">
              <a:buClr>
                <a:schemeClr val="tx2"/>
              </a:buClr>
            </a:pPr>
            <a:endParaRPr lang="de-DE" dirty="0"/>
          </a:p>
          <a:p>
            <a:pPr lvl="1">
              <a:buClr>
                <a:schemeClr val="tx2"/>
              </a:buClr>
            </a:pPr>
            <a:r>
              <a:rPr lang="de-DE" dirty="0"/>
              <a:t>Gezielte Medienarbeit mit lokaler und globaler Fachpresse</a:t>
            </a:r>
          </a:p>
          <a:p>
            <a:pPr lvl="1">
              <a:buClr>
                <a:schemeClr val="tx2"/>
              </a:buClr>
            </a:pPr>
            <a:endParaRPr lang="de-DE" dirty="0"/>
          </a:p>
          <a:p>
            <a:pPr lvl="1">
              <a:buClr>
                <a:schemeClr val="tx2"/>
              </a:buClr>
            </a:pPr>
            <a:r>
              <a:rPr lang="de-DE" dirty="0"/>
              <a:t>Häufige internationale Messepräsenz</a:t>
            </a:r>
          </a:p>
        </p:txBody>
      </p:sp>
    </p:spTree>
    <p:extLst>
      <p:ext uri="{BB962C8B-B14F-4D97-AF65-F5344CB8AC3E}">
        <p14:creationId xmlns:p14="http://schemas.microsoft.com/office/powerpoint/2010/main" val="2386217090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04EA-32A2-1849-A878-83B06E985E2F}" type="datetime6">
              <a:rPr lang="en-US"/>
              <a:t>July 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dirty="0"/>
              <a:t>© EnOcean Alliance │ Graham Martin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AFFFF-0459-1548-BF1D-68458CC882AC}" type="slidenum">
              <a:rPr lang="de-DE"/>
              <a:pPr/>
              <a:t>19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/>
              <a:t>12. Unendliche Anwendungsmöglichkeiten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Unendliche Anwendungsmöglichkeiten 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Dank </a:t>
            </a:r>
            <a:r>
              <a:rPr lang="de-DE" dirty="0" err="1"/>
              <a:t>Energy</a:t>
            </a:r>
            <a:r>
              <a:rPr lang="de-DE" dirty="0"/>
              <a:t> </a:t>
            </a:r>
            <a:r>
              <a:rPr lang="de-DE" dirty="0" err="1"/>
              <a:t>Harvesting</a:t>
            </a:r>
            <a:r>
              <a:rPr lang="de-DE" dirty="0"/>
              <a:t> bietet der EnOcean Funkstandard schier unendliche Anwendungs-möglichkeiten – wie etwa ...</a:t>
            </a:r>
          </a:p>
        </p:txBody>
      </p:sp>
    </p:spTree>
    <p:extLst>
      <p:ext uri="{BB962C8B-B14F-4D97-AF65-F5344CB8AC3E}">
        <p14:creationId xmlns:p14="http://schemas.microsoft.com/office/powerpoint/2010/main" val="1274148877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1. Ihre Chancen </a:t>
            </a:r>
          </a:p>
          <a:p>
            <a:r>
              <a:rPr lang="de-DE" dirty="0"/>
              <a:t>2. Nutzen für Anwender </a:t>
            </a:r>
          </a:p>
          <a:p>
            <a:r>
              <a:rPr lang="de-DE" dirty="0"/>
              <a:t>3. Das sind wir</a:t>
            </a:r>
          </a:p>
          <a:p>
            <a:r>
              <a:rPr lang="de-DE" dirty="0"/>
              <a:t>4. Unsere Mission </a:t>
            </a:r>
          </a:p>
          <a:p>
            <a:r>
              <a:rPr lang="de-DE" dirty="0"/>
              <a:t>5. Unsere Mitgliedsunternehmen </a:t>
            </a:r>
          </a:p>
          <a:p>
            <a:r>
              <a:rPr lang="de-DE" dirty="0"/>
              <a:t>6. Der EnOcean-Funkstandard</a:t>
            </a:r>
          </a:p>
          <a:p>
            <a:r>
              <a:rPr lang="de-DE" dirty="0"/>
              <a:t>7. Unsere Kernmärkte</a:t>
            </a:r>
          </a:p>
          <a:p>
            <a:r>
              <a:rPr lang="de-DE" dirty="0"/>
              <a:t>8. Ein starkes Experten-Netzwerk</a:t>
            </a:r>
          </a:p>
          <a:p>
            <a:r>
              <a:rPr lang="de-DE" dirty="0"/>
              <a:t>9. Unsere Vision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dirty="0"/>
              <a:t>© EnOcean Alliance │ Graham Martin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7573103" y="6490907"/>
            <a:ext cx="463550" cy="146729"/>
          </a:xfrm>
        </p:spPr>
        <p:txBody>
          <a:bodyPr/>
          <a:lstStyle/>
          <a:p>
            <a:pPr algn="r"/>
            <a:fld id="{771C325D-F872-864E-A2F9-AF0C25B98BAE}" type="datetime6">
              <a:rPr lang="en-US"/>
              <a:t>July 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AFFFF-0459-1548-BF1D-68458CC882AC}" type="slidenum">
              <a:rPr lang="de-DE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8072775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04EA-32A2-1849-A878-83B06E985E2F}" type="datetime6">
              <a:rPr lang="en-US"/>
              <a:t>July 23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dirty="0"/>
              <a:t>© EnOcean Alliance │ Graham Martin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AFFFF-0459-1548-BF1D-68458CC882AC}" type="slidenum">
              <a:rPr lang="de-DE"/>
              <a:pPr/>
              <a:t>20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14. Die Gebäude-Revolution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Gebäude-Revolution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Die Art und Weise, wie Gebäude geplant, konstruiert und betrieben werden, verändert sich grundlegend. </a:t>
            </a:r>
            <a:br>
              <a:rPr lang="de-DE" dirty="0"/>
            </a:br>
            <a:endParaRPr lang="de-DE" dirty="0"/>
          </a:p>
          <a:p>
            <a:pPr>
              <a:spcBef>
                <a:spcPts val="300"/>
              </a:spcBef>
            </a:pPr>
            <a:r>
              <a:rPr lang="de-DE" dirty="0"/>
              <a:t>In Zukunft sind alle Gebäude: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Wartungsfreie und interoperable Lösungen auf Basis des offenen EnOcean-Funkstandards ermöglichen “Smarter Connectivity”. Damit ebnen sie den Weg hin zur digitalen Gebäude-Revolution.</a:t>
            </a:r>
          </a:p>
        </p:txBody>
      </p:sp>
    </p:spTree>
    <p:extLst>
      <p:ext uri="{BB962C8B-B14F-4D97-AF65-F5344CB8AC3E}">
        <p14:creationId xmlns:p14="http://schemas.microsoft.com/office/powerpoint/2010/main" val="275688934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Ihre Chancen 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FCA27-B4F4-E84A-8463-B7CA4B572FCC}" type="datetime6">
              <a:rPr lang="en-US"/>
              <a:t>July 23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dirty="0"/>
              <a:t>© EnOcean Alliance │ Graham Martin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1. Ihre Chancen </a:t>
            </a:r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0" y="1808163"/>
            <a:ext cx="4476997" cy="643466"/>
          </a:xfrm>
          <a:prstGeom prst="rect">
            <a:avLst/>
          </a:prstGeom>
          <a:solidFill>
            <a:schemeClr val="accent1"/>
          </a:solidFill>
        </p:spPr>
        <p:txBody>
          <a:bodyPr vert="horz" lIns="180000" tIns="36000" rIns="180000" bIns="3600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ct val="130000"/>
              </a:lnSpc>
              <a:spcBef>
                <a:spcPts val="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457200" rtl="0" eaLnBrk="1" latinLnBrk="0" hangingPunct="1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 typeface="Lucida Grande"/>
              <a:buChar char="&gt;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84150" algn="l" defTabSz="457200" rtl="0" eaLnBrk="1" latinLnBrk="0" hangingPunct="1">
              <a:lnSpc>
                <a:spcPct val="130000"/>
              </a:lnSpc>
              <a:spcBef>
                <a:spcPts val="0"/>
              </a:spcBef>
              <a:buFont typeface="Lucida Grande"/>
              <a:buChar char="&gt;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76213" algn="l" defTabSz="457200" rtl="0" eaLnBrk="1" latinLnBrk="0" hangingPunct="1">
              <a:lnSpc>
                <a:spcPct val="130000"/>
              </a:lnSpc>
              <a:spcBef>
                <a:spcPts val="0"/>
              </a:spcBef>
              <a:buFont typeface="Arial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5963" indent="-177800" algn="l" defTabSz="457200" rtl="0" eaLnBrk="1" latinLnBrk="0" hangingPunct="1">
              <a:lnSpc>
                <a:spcPct val="130000"/>
              </a:lnSpc>
              <a:spcBef>
                <a:spcPts val="0"/>
              </a:spcBef>
              <a:buFont typeface="Lucida Grande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8763"/>
            <a:r>
              <a:rPr lang="de-DE" sz="1300" dirty="0">
                <a:solidFill>
                  <a:schemeClr val="bg1"/>
                </a:solidFill>
              </a:rPr>
              <a:t>Milliarden vernetzter Sensoren im Jahr 2020</a:t>
            </a:r>
            <a:br>
              <a:rPr lang="de-DE" sz="1300" dirty="0">
                <a:solidFill>
                  <a:schemeClr val="bg1"/>
                </a:solidFill>
              </a:rPr>
            </a:br>
            <a:r>
              <a:rPr lang="de-DE" sz="1300" dirty="0">
                <a:solidFill>
                  <a:schemeClr val="bg1"/>
                </a:solidFill>
              </a:rPr>
              <a:t>Trilliarden vernetzter Sensoren im Jahr 2032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390451" y="3375261"/>
            <a:ext cx="1471591" cy="6758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1100" i="1" dirty="0"/>
              <a:t>Jahrzehntelang wartungsfrei</a:t>
            </a:r>
          </a:p>
        </p:txBody>
      </p:sp>
      <p:cxnSp>
        <p:nvCxnSpPr>
          <p:cNvPr id="17" name="Gerade Verbindung 16"/>
          <p:cNvCxnSpPr/>
          <p:nvPr/>
        </p:nvCxnSpPr>
        <p:spPr>
          <a:xfrm>
            <a:off x="1332838" y="3268133"/>
            <a:ext cx="0" cy="1083734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5778155" y="2909299"/>
            <a:ext cx="1385115" cy="6588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1100" i="1" dirty="0"/>
              <a:t>Anbieter-unabhängig </a:t>
            </a:r>
          </a:p>
        </p:txBody>
      </p:sp>
      <p:cxnSp>
        <p:nvCxnSpPr>
          <p:cNvPr id="21" name="Gerade Verbindung 20"/>
          <p:cNvCxnSpPr/>
          <p:nvPr/>
        </p:nvCxnSpPr>
        <p:spPr>
          <a:xfrm>
            <a:off x="5720543" y="2802171"/>
            <a:ext cx="0" cy="1083734"/>
          </a:xfrm>
          <a:prstGeom prst="line">
            <a:avLst/>
          </a:prstGeom>
          <a:ln w="1270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3517900" y="3214395"/>
            <a:ext cx="2006600" cy="24553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1100" i="1" dirty="0"/>
              <a:t>Offener Funkstandard</a:t>
            </a:r>
          </a:p>
        </p:txBody>
      </p:sp>
      <p:cxnSp>
        <p:nvCxnSpPr>
          <p:cNvPr id="23" name="Gerade Verbindung 22"/>
          <p:cNvCxnSpPr/>
          <p:nvPr/>
        </p:nvCxnSpPr>
        <p:spPr>
          <a:xfrm>
            <a:off x="3460287" y="3107267"/>
            <a:ext cx="0" cy="1083734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7278496" y="3170060"/>
            <a:ext cx="1343405" cy="5533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1100" i="1" dirty="0"/>
              <a:t>Einfach zu installieren und anzuwenden</a:t>
            </a:r>
          </a:p>
        </p:txBody>
      </p:sp>
      <p:cxnSp>
        <p:nvCxnSpPr>
          <p:cNvPr id="25" name="Gerade Verbindung 24"/>
          <p:cNvCxnSpPr/>
          <p:nvPr/>
        </p:nvCxnSpPr>
        <p:spPr>
          <a:xfrm>
            <a:off x="7220883" y="3062932"/>
            <a:ext cx="0" cy="1083734"/>
          </a:xfrm>
          <a:prstGeom prst="line">
            <a:avLst/>
          </a:prstGeom>
          <a:ln w="1270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Foliennummernplatzhalt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AFFFF-0459-1548-BF1D-68458CC882AC}" type="slidenum">
              <a:rPr lang="de-DE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0781985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Ihre Chancen 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9F09E-2EAD-B14D-83E5-936104AEAF62}" type="datetime6">
              <a:rPr lang="en-US"/>
              <a:t>July 23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dirty="0"/>
              <a:t>© EnOcean Alliance │ Graham Martin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1. Ihre Chancen </a:t>
            </a:r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0" y="1808163"/>
            <a:ext cx="4298868" cy="643466"/>
          </a:xfrm>
          <a:prstGeom prst="rect">
            <a:avLst/>
          </a:prstGeom>
          <a:solidFill>
            <a:schemeClr val="accent1"/>
          </a:solidFill>
        </p:spPr>
        <p:txBody>
          <a:bodyPr vert="horz" lIns="180000" tIns="36000" rIns="180000" bIns="3600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ct val="130000"/>
              </a:lnSpc>
              <a:spcBef>
                <a:spcPts val="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457200" rtl="0" eaLnBrk="1" latinLnBrk="0" hangingPunct="1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 typeface="Lucida Grande"/>
              <a:buChar char="&gt;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84150" algn="l" defTabSz="457200" rtl="0" eaLnBrk="1" latinLnBrk="0" hangingPunct="1">
              <a:lnSpc>
                <a:spcPct val="130000"/>
              </a:lnSpc>
              <a:spcBef>
                <a:spcPts val="0"/>
              </a:spcBef>
              <a:buFont typeface="Lucida Grande"/>
              <a:buChar char="&gt;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76213" algn="l" defTabSz="457200" rtl="0" eaLnBrk="1" latinLnBrk="0" hangingPunct="1">
              <a:lnSpc>
                <a:spcPct val="130000"/>
              </a:lnSpc>
              <a:spcBef>
                <a:spcPts val="0"/>
              </a:spcBef>
              <a:buFont typeface="Arial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5963" indent="-177800" algn="l" defTabSz="457200" rtl="0" eaLnBrk="1" latinLnBrk="0" hangingPunct="1">
              <a:lnSpc>
                <a:spcPct val="130000"/>
              </a:lnSpc>
              <a:spcBef>
                <a:spcPts val="0"/>
              </a:spcBef>
              <a:buFont typeface="Lucida Grande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8763"/>
            <a:r>
              <a:rPr lang="de-DE" sz="1300" dirty="0">
                <a:solidFill>
                  <a:schemeClr val="bg1"/>
                </a:solidFill>
              </a:rPr>
              <a:t>80% Energie- bzw. CO</a:t>
            </a:r>
            <a:r>
              <a:rPr lang="de-DE" sz="1300" baseline="-25000" dirty="0">
                <a:solidFill>
                  <a:schemeClr val="bg1"/>
                </a:solidFill>
              </a:rPr>
              <a:t>2</a:t>
            </a:r>
            <a:r>
              <a:rPr lang="de-DE" sz="1300" dirty="0">
                <a:solidFill>
                  <a:schemeClr val="bg1"/>
                </a:solidFill>
              </a:rPr>
              <a:t>-Senkung bis 2050</a:t>
            </a:r>
            <a:br>
              <a:rPr lang="de-DE" sz="1300" dirty="0">
                <a:solidFill>
                  <a:schemeClr val="bg1"/>
                </a:solidFill>
              </a:rPr>
            </a:br>
            <a:r>
              <a:rPr lang="de-DE" sz="1300" dirty="0">
                <a:solidFill>
                  <a:schemeClr val="bg1"/>
                </a:solidFill>
              </a:rPr>
              <a:t>Klimaneutrale Kontinente bis 2050 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2025466" y="3035380"/>
            <a:ext cx="1471591" cy="6758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1100" i="1" dirty="0"/>
              <a:t>Gebäude verbrauchen 40% des gesamten Energiebedarfs</a:t>
            </a:r>
          </a:p>
        </p:txBody>
      </p:sp>
      <p:cxnSp>
        <p:nvCxnSpPr>
          <p:cNvPr id="17" name="Gerade Verbindung 16"/>
          <p:cNvCxnSpPr/>
          <p:nvPr/>
        </p:nvCxnSpPr>
        <p:spPr>
          <a:xfrm>
            <a:off x="1967853" y="2928252"/>
            <a:ext cx="0" cy="1083734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4778987" y="2749295"/>
            <a:ext cx="1606944" cy="6405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1100" i="1" dirty="0"/>
              <a:t>Sensordaten optimieren Energie-einsparung</a:t>
            </a:r>
          </a:p>
        </p:txBody>
      </p:sp>
      <p:cxnSp>
        <p:nvCxnSpPr>
          <p:cNvPr id="23" name="Gerade Verbindung 22"/>
          <p:cNvCxnSpPr/>
          <p:nvPr/>
        </p:nvCxnSpPr>
        <p:spPr>
          <a:xfrm>
            <a:off x="4721374" y="2642167"/>
            <a:ext cx="0" cy="1083734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7358991" y="3018008"/>
            <a:ext cx="1343405" cy="5533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1100" i="1" dirty="0"/>
              <a:t>Flexibilität</a:t>
            </a:r>
          </a:p>
        </p:txBody>
      </p:sp>
      <p:cxnSp>
        <p:nvCxnSpPr>
          <p:cNvPr id="25" name="Gerade Verbindung 24"/>
          <p:cNvCxnSpPr/>
          <p:nvPr/>
        </p:nvCxnSpPr>
        <p:spPr>
          <a:xfrm>
            <a:off x="7301378" y="2910880"/>
            <a:ext cx="0" cy="1083734"/>
          </a:xfrm>
          <a:prstGeom prst="line">
            <a:avLst/>
          </a:prstGeom>
          <a:ln w="1270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Inhaltsplatzhalter 2"/>
          <p:cNvSpPr txBox="1">
            <a:spLocks/>
          </p:cNvSpPr>
          <p:nvPr/>
        </p:nvSpPr>
        <p:spPr>
          <a:xfrm>
            <a:off x="0" y="5132629"/>
            <a:ext cx="4030133" cy="643466"/>
          </a:xfrm>
          <a:prstGeom prst="rect">
            <a:avLst/>
          </a:prstGeom>
          <a:solidFill>
            <a:schemeClr val="accent1"/>
          </a:solidFill>
        </p:spPr>
        <p:txBody>
          <a:bodyPr vert="horz" lIns="180000" tIns="36000" rIns="180000" bIns="3600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ct val="130000"/>
              </a:lnSpc>
              <a:spcBef>
                <a:spcPts val="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457200" rtl="0" eaLnBrk="1" latinLnBrk="0" hangingPunct="1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 typeface="Lucida Grande"/>
              <a:buChar char="&gt;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84150" algn="l" defTabSz="457200" rtl="0" eaLnBrk="1" latinLnBrk="0" hangingPunct="1">
              <a:lnSpc>
                <a:spcPct val="130000"/>
              </a:lnSpc>
              <a:spcBef>
                <a:spcPts val="0"/>
              </a:spcBef>
              <a:buFont typeface="Lucida Grande"/>
              <a:buChar char="&gt;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76213" algn="l" defTabSz="457200" rtl="0" eaLnBrk="1" latinLnBrk="0" hangingPunct="1">
              <a:lnSpc>
                <a:spcPct val="130000"/>
              </a:lnSpc>
              <a:spcBef>
                <a:spcPts val="0"/>
              </a:spcBef>
              <a:buFont typeface="Arial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5963" indent="-177800" algn="l" defTabSz="457200" rtl="0" eaLnBrk="1" latinLnBrk="0" hangingPunct="1">
              <a:lnSpc>
                <a:spcPct val="130000"/>
              </a:lnSpc>
              <a:spcBef>
                <a:spcPts val="0"/>
              </a:spcBef>
              <a:buFont typeface="Lucida Grande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8763"/>
            <a:r>
              <a:rPr lang="de-DE" sz="1300" dirty="0">
                <a:solidFill>
                  <a:schemeClr val="bg1"/>
                </a:solidFill>
              </a:rPr>
              <a:t>Fokus auf Gesundheit &amp; Wohlbefinden</a:t>
            </a:r>
            <a:br>
              <a:rPr lang="de-DE" sz="1300" dirty="0">
                <a:solidFill>
                  <a:schemeClr val="bg1"/>
                </a:solidFill>
              </a:rPr>
            </a:br>
            <a:r>
              <a:rPr lang="de-DE" sz="1300" dirty="0">
                <a:solidFill>
                  <a:schemeClr val="bg1"/>
                </a:solidFill>
              </a:rPr>
              <a:t>On Demand- &amp; Sharing-Gesellschaft 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AFFFF-0459-1548-BF1D-68458CC882AC}" type="slidenum">
              <a:rPr lang="de-DE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4517867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C65B3-65D9-404C-9165-14E47EC6E6F2}" type="datetime6">
              <a:rPr lang="en-US"/>
              <a:t>July 23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dirty="0"/>
              <a:t>© EnOcean Alliance │ Graham Martin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AFFFF-0459-1548-BF1D-68458CC882AC}" type="slidenum">
              <a:rPr lang="de-DE"/>
              <a:pPr/>
              <a:t>5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>
                <a:solidFill>
                  <a:srgbClr val="000000"/>
                </a:solidFill>
              </a:rPr>
              <a:t>2. Nutzen für Anwender 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Nutzen für Anwender 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Bauzeit und -kosten</a:t>
            </a:r>
          </a:p>
          <a:p>
            <a:pPr lvl="1"/>
            <a:r>
              <a:rPr lang="de-DE" dirty="0"/>
              <a:t>Einsparung von bis zu 15% in Neubauten, von bis zu 80% bei Umbauten</a:t>
            </a:r>
          </a:p>
          <a:p>
            <a:br>
              <a:rPr lang="de-DE" dirty="0"/>
            </a:br>
            <a:r>
              <a:rPr lang="de-DE" dirty="0"/>
              <a:t>Gesundheit &amp; Wohlbefinden </a:t>
            </a:r>
          </a:p>
          <a:p>
            <a:pPr lvl="1"/>
            <a:r>
              <a:rPr lang="de-DE" dirty="0"/>
              <a:t>15%iger Anstieg von Motivation &amp; Produktivität der Beschäftigten</a:t>
            </a:r>
          </a:p>
          <a:p>
            <a:br>
              <a:rPr lang="de-DE" dirty="0"/>
            </a:br>
            <a:r>
              <a:rPr lang="de-DE" dirty="0"/>
              <a:t>Flächenoptimierung</a:t>
            </a:r>
          </a:p>
          <a:p>
            <a:pPr lvl="1"/>
            <a:r>
              <a:rPr lang="de-DE" dirty="0"/>
              <a:t>25% weniger Raum- und Betriebskosten</a:t>
            </a:r>
          </a:p>
          <a:p>
            <a:br>
              <a:rPr lang="de-DE" dirty="0"/>
            </a:br>
            <a:r>
              <a:rPr lang="de-DE" dirty="0"/>
              <a:t>Energie &amp; CO</a:t>
            </a:r>
            <a:r>
              <a:rPr lang="de-DE" baseline="-25000" dirty="0"/>
              <a:t>2</a:t>
            </a:r>
            <a:r>
              <a:rPr lang="de-DE" dirty="0"/>
              <a:t>-Einsparung</a:t>
            </a:r>
          </a:p>
          <a:p>
            <a:pPr lvl="1"/>
            <a:r>
              <a:rPr lang="de-DE" dirty="0"/>
              <a:t>Meist um die 30% in gewerblich genutzten Immobilien </a:t>
            </a:r>
          </a:p>
          <a:p>
            <a:br>
              <a:rPr lang="de-DE" dirty="0"/>
            </a:br>
            <a:r>
              <a:rPr lang="de-DE" dirty="0"/>
              <a:t>Nachhaltigkeit</a:t>
            </a:r>
          </a:p>
          <a:p>
            <a:pPr lvl="1"/>
            <a:r>
              <a:rPr lang="de-DE" dirty="0"/>
              <a:t>Jahrzehntelang wartungsfrei</a:t>
            </a:r>
          </a:p>
          <a:p>
            <a:endParaRPr lang="de-DE" dirty="0"/>
          </a:p>
        </p:txBody>
      </p:sp>
      <p:pic>
        <p:nvPicPr>
          <p:cNvPr id="9" name="Bild 8" descr="enocean_alliance_logo_claim_pos_rg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513" y="391198"/>
            <a:ext cx="1080275" cy="50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65682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EnOcean Alliance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Die EnOcean Alliance ist ein internationaler Zusammenschluss führender Unternehmen der Gebäude- und IT-Branche. 2008 ins Leben gerufen, engagiert sich die offene Non-Profit-Gesellschaft für die Entwicklung und Vermarktung interoperabler, wartungsfreier und praxiserprobter Systemlösungen für Smart </a:t>
            </a:r>
            <a:r>
              <a:rPr lang="de-DE" dirty="0" err="1"/>
              <a:t>Homes</a:t>
            </a:r>
            <a:r>
              <a:rPr lang="de-DE" dirty="0"/>
              <a:t>, Smart Buildings und Smart Spaces auf Basis des EnOcean-Fundstandards (ISO/IEC 14543-3-10/11).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dirty="0"/>
              <a:t>© EnOcean Alliance │ Graham Martin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/>
              <a:t>3. Das sind wir </a:t>
            </a:r>
          </a:p>
        </p:txBody>
      </p:sp>
      <p:pic>
        <p:nvPicPr>
          <p:cNvPr id="11" name="Bild 10" descr="1097px-Logo_der_ISO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197" y="1770830"/>
            <a:ext cx="566841" cy="529120"/>
          </a:xfrm>
          <a:prstGeom prst="rect">
            <a:avLst/>
          </a:prstGeom>
        </p:spPr>
      </p:pic>
      <p:pic>
        <p:nvPicPr>
          <p:cNvPr id="12" name="Bild 11" descr="International_Electrotechnical_Commission_Logo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079" y="1808163"/>
            <a:ext cx="468709" cy="468709"/>
          </a:xfrm>
          <a:prstGeom prst="rect">
            <a:avLst/>
          </a:prstGeom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88B4D-8442-3E49-8102-200F0E724997}" type="datetime6">
              <a:rPr lang="en-US"/>
              <a:t>July 23</a:t>
            </a:fld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AFFFF-0459-1548-BF1D-68458CC882AC}" type="slidenum">
              <a:rPr lang="de-DE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1729026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Unsere Mission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idx="1"/>
          </p:nvPr>
        </p:nvSpPr>
        <p:spPr>
          <a:xfrm>
            <a:off x="430212" y="1808163"/>
            <a:ext cx="7561882" cy="1089772"/>
          </a:xfrm>
        </p:spPr>
        <p:txBody>
          <a:bodyPr/>
          <a:lstStyle/>
          <a:p>
            <a:r>
              <a:rPr lang="de-DE" dirty="0"/>
              <a:t>Als weltweites Netzwerk von Experten aus der Gebäude- und IT-Branche und in enger Zusammenarbeit entwickeln die Mitgliedsunternehmen der EnOcean Alliance interoperable, wartungsfreie und praxis-erprobte Systemlösungen auf Basis des EnOcean-Fundstandards. Mit unserer jahrzehntelangen Erfahrung engagieren wir uns für gesündere, sicherere und nachhaltige Lebenswelten in Smart </a:t>
            </a:r>
            <a:r>
              <a:rPr lang="de-DE" dirty="0" err="1"/>
              <a:t>Homes</a:t>
            </a:r>
            <a:r>
              <a:rPr lang="de-DE" dirty="0"/>
              <a:t>, Smart Buildings und Smart Spaces zum Wohle aller.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9F09E-2EAD-B14D-83E5-936104AEAF62}" type="datetime6">
              <a:rPr lang="de-DE">
                <a:solidFill>
                  <a:schemeClr val="bg1"/>
                </a:solidFill>
              </a:rPr>
              <a:t>Juli 23</a:t>
            </a:fld>
            <a:endParaRPr lang="de-DE">
              <a:solidFill>
                <a:schemeClr val="bg1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dirty="0">
                <a:solidFill>
                  <a:schemeClr val="bg1"/>
                </a:solidFill>
              </a:rPr>
              <a:t>© EnOcean Alliance │ Graham Martin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AFFFF-0459-1548-BF1D-68458CC882AC}" type="slidenum">
              <a:rPr lang="de-DE">
                <a:solidFill>
                  <a:schemeClr val="bg1"/>
                </a:solidFill>
              </a:rPr>
              <a:pPr/>
              <a:t>7</a:t>
            </a:fld>
            <a:endParaRPr lang="de-DE">
              <a:solidFill>
                <a:schemeClr val="bg1"/>
              </a:solidFill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/>
              <a:t>4. Unsere Mission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57149" y="4672177"/>
            <a:ext cx="1471591" cy="6758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1100" i="1"/>
              <a:t>Über 5.000 Produkte</a:t>
            </a:r>
          </a:p>
        </p:txBody>
      </p:sp>
      <p:cxnSp>
        <p:nvCxnSpPr>
          <p:cNvPr id="17" name="Gerade Verbindung 16"/>
          <p:cNvCxnSpPr/>
          <p:nvPr/>
        </p:nvCxnSpPr>
        <p:spPr>
          <a:xfrm>
            <a:off x="1699536" y="4565049"/>
            <a:ext cx="0" cy="1083734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4260242" y="3938879"/>
            <a:ext cx="1606944" cy="6405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1100" i="1"/>
              <a:t>Bewährt seit mehr als 18 Jahren</a:t>
            </a:r>
          </a:p>
        </p:txBody>
      </p:sp>
      <p:cxnSp>
        <p:nvCxnSpPr>
          <p:cNvPr id="23" name="Gerade Verbindung 22"/>
          <p:cNvCxnSpPr/>
          <p:nvPr/>
        </p:nvCxnSpPr>
        <p:spPr>
          <a:xfrm>
            <a:off x="4202629" y="3831751"/>
            <a:ext cx="0" cy="2125116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7019123" y="4216537"/>
            <a:ext cx="1343405" cy="5533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1100" i="1"/>
              <a:t>Über 20.000.000</a:t>
            </a:r>
            <a:br>
              <a:rPr lang="de-DE" sz="1100" i="1"/>
            </a:br>
            <a:r>
              <a:rPr lang="de-DE" sz="1100" i="1"/>
              <a:t>Produkte im Einsatz</a:t>
            </a:r>
          </a:p>
        </p:txBody>
      </p:sp>
      <p:cxnSp>
        <p:nvCxnSpPr>
          <p:cNvPr id="25" name="Gerade Verbindung 24"/>
          <p:cNvCxnSpPr/>
          <p:nvPr/>
        </p:nvCxnSpPr>
        <p:spPr>
          <a:xfrm>
            <a:off x="6961510" y="4109409"/>
            <a:ext cx="0" cy="1083734"/>
          </a:xfrm>
          <a:prstGeom prst="line">
            <a:avLst/>
          </a:prstGeom>
          <a:ln w="1270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Inhaltsplatzhalter 2"/>
          <p:cNvSpPr txBox="1">
            <a:spLocks/>
          </p:cNvSpPr>
          <p:nvPr/>
        </p:nvSpPr>
        <p:spPr>
          <a:xfrm>
            <a:off x="5384217" y="2941289"/>
            <a:ext cx="3759784" cy="643466"/>
          </a:xfrm>
          <a:prstGeom prst="rect">
            <a:avLst/>
          </a:prstGeom>
          <a:solidFill>
            <a:schemeClr val="accent1"/>
          </a:solidFill>
        </p:spPr>
        <p:txBody>
          <a:bodyPr vert="horz" lIns="180000" tIns="36000" rIns="180000" bIns="3600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ct val="130000"/>
              </a:lnSpc>
              <a:spcBef>
                <a:spcPts val="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457200" rtl="0" eaLnBrk="1" latinLnBrk="0" hangingPunct="1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 typeface="Lucida Grande"/>
              <a:buChar char="&gt;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84150" algn="l" defTabSz="457200" rtl="0" eaLnBrk="1" latinLnBrk="0" hangingPunct="1">
              <a:lnSpc>
                <a:spcPct val="130000"/>
              </a:lnSpc>
              <a:spcBef>
                <a:spcPts val="0"/>
              </a:spcBef>
              <a:buFont typeface="Lucida Grande"/>
              <a:buChar char="&gt;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76213" algn="l" defTabSz="457200" rtl="0" eaLnBrk="1" latinLnBrk="0" hangingPunct="1">
              <a:lnSpc>
                <a:spcPct val="130000"/>
              </a:lnSpc>
              <a:spcBef>
                <a:spcPts val="0"/>
              </a:spcBef>
              <a:buFont typeface="Arial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5963" indent="-177800" algn="l" defTabSz="457200" rtl="0" eaLnBrk="1" latinLnBrk="0" hangingPunct="1">
              <a:lnSpc>
                <a:spcPct val="130000"/>
              </a:lnSpc>
              <a:spcBef>
                <a:spcPts val="0"/>
              </a:spcBef>
              <a:buFont typeface="Lucida Grande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/>
            <a:r>
              <a:rPr lang="de-DE" sz="1300">
                <a:solidFill>
                  <a:schemeClr val="bg1"/>
                </a:solidFill>
              </a:rPr>
              <a:t>400 Mitglieder mit interoperablen Produkten &amp; Lösungen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800153" y="3527313"/>
            <a:ext cx="1471591" cy="6758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1100" i="1"/>
              <a:t>37 Länder </a:t>
            </a:r>
          </a:p>
        </p:txBody>
      </p:sp>
      <p:cxnSp>
        <p:nvCxnSpPr>
          <p:cNvPr id="21" name="Gerade Verbindung 20"/>
          <p:cNvCxnSpPr/>
          <p:nvPr/>
        </p:nvCxnSpPr>
        <p:spPr>
          <a:xfrm>
            <a:off x="742540" y="3420185"/>
            <a:ext cx="0" cy="246512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308829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4D2-A312-4746-99F4-C4FD7A75C7EE}" type="datetime6">
              <a:rPr lang="en-US"/>
              <a:t>July 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dirty="0"/>
              <a:t>© EnOcean Alliance │ Graham Martin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AFFFF-0459-1548-BF1D-68458CC882AC}" type="slidenum">
              <a:rPr lang="de-DE"/>
              <a:t>8</a:t>
            </a:fld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5. Unsere Mitgliedsunternehmen 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188721" y="855838"/>
            <a:ext cx="6752906" cy="50231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de-DE" sz="1600" dirty="0"/>
              <a:t>Ein dynamisches Netzwerk für Smart Homes, Smart Buildings und Smart Spaces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3DF324-3EED-DD75-D2A5-2CE8C946D58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24" r="1224"/>
          <a:stretch/>
        </p:blipFill>
        <p:spPr>
          <a:xfrm>
            <a:off x="1156354" y="1408953"/>
            <a:ext cx="6831292" cy="499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401816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04EA-32A2-1849-A878-83B06E985E2F}" type="datetime6">
              <a:rPr lang="en-US"/>
              <a:t>July 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dirty="0"/>
              <a:t>© EnOcean Alliance │ Graham Martin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AFFFF-0459-1548-BF1D-68458CC882AC}" type="slidenum">
              <a:rPr lang="de-DE"/>
              <a:pPr/>
              <a:t>9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/>
              <a:t>6. Der </a:t>
            </a:r>
            <a:r>
              <a:rPr lang="de-DE" err="1"/>
              <a:t>EnOcean</a:t>
            </a:r>
            <a:r>
              <a:rPr lang="de-DE"/>
              <a:t>-Funkstandard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EnOcean – </a:t>
            </a:r>
            <a:r>
              <a:rPr lang="de-DE" dirty="0" err="1"/>
              <a:t>Powered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Energy</a:t>
            </a:r>
            <a:r>
              <a:rPr lang="de-DE" dirty="0"/>
              <a:t> </a:t>
            </a:r>
            <a:r>
              <a:rPr lang="de-DE" dirty="0" err="1"/>
              <a:t>Harvesting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430214" y="1808163"/>
            <a:ext cx="3105414" cy="4364807"/>
          </a:xfrm>
        </p:spPr>
        <p:txBody>
          <a:bodyPr/>
          <a:lstStyle/>
          <a:p>
            <a:r>
              <a:rPr lang="de-DE"/>
              <a:t>Der </a:t>
            </a:r>
            <a:r>
              <a:rPr lang="de-DE" err="1"/>
              <a:t>EnOcean</a:t>
            </a:r>
            <a:r>
              <a:rPr lang="de-DE"/>
              <a:t>-Funkstandard</a:t>
            </a:r>
            <a:br>
              <a:rPr lang="de-DE"/>
            </a:br>
            <a:r>
              <a:rPr lang="de-DE"/>
              <a:t>(ISO/IEC 14543-3-1X) ist optimiert für drahtlose Sensoren mit niedrigstem Energieverbrauch und </a:t>
            </a:r>
            <a:r>
              <a:rPr lang="de-DE" err="1"/>
              <a:t>Energy</a:t>
            </a:r>
            <a:r>
              <a:rPr lang="de-DE"/>
              <a:t> </a:t>
            </a:r>
            <a:r>
              <a:rPr lang="de-DE" err="1"/>
              <a:t>Harvesting</a:t>
            </a:r>
            <a:r>
              <a:rPr lang="de-DE"/>
              <a:t>, die ihre Energie aus der Umgebung beziehen – z.B. aus Bewegung, Licht oder Temperaturunterschieden. </a:t>
            </a:r>
          </a:p>
          <a:p>
            <a:endParaRPr lang="de-DE"/>
          </a:p>
          <a:p>
            <a:r>
              <a:rPr lang="de-DE"/>
              <a:t>Dieses Prinzip ermöglicht wartungsfreie elektronische Steuerungssysteme. </a:t>
            </a:r>
          </a:p>
          <a:p>
            <a:endParaRPr lang="de-DE"/>
          </a:p>
          <a:p>
            <a:r>
              <a:rPr lang="de-DE"/>
              <a:t>Im Bereich unter 1GHz eignet sich der </a:t>
            </a:r>
            <a:r>
              <a:rPr lang="de-DE" err="1"/>
              <a:t>EnOcean</a:t>
            </a:r>
            <a:r>
              <a:rPr lang="de-DE"/>
              <a:t>-Funkstandard optimal für den Einsatz in Gebäuden, da in Innenräumen eine Funkreichweite von 30m möglich ist.</a:t>
            </a:r>
          </a:p>
        </p:txBody>
      </p:sp>
      <p:pic>
        <p:nvPicPr>
          <p:cNvPr id="8" name="Bild 7" descr="928mhz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677" y="5324187"/>
            <a:ext cx="600950" cy="600950"/>
          </a:xfrm>
          <a:prstGeom prst="rect">
            <a:avLst/>
          </a:prstGeom>
        </p:spPr>
      </p:pic>
      <p:pic>
        <p:nvPicPr>
          <p:cNvPr id="9" name="Bild 8" descr="902mhz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181" y="5324187"/>
            <a:ext cx="600950" cy="600950"/>
          </a:xfrm>
          <a:prstGeom prst="rect">
            <a:avLst/>
          </a:prstGeom>
        </p:spPr>
      </p:pic>
      <p:pic>
        <p:nvPicPr>
          <p:cNvPr id="10" name="Bild 9" descr="868mhz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80" y="5324187"/>
            <a:ext cx="600950" cy="600950"/>
          </a:xfrm>
          <a:prstGeom prst="rect">
            <a:avLst/>
          </a:prstGeom>
        </p:spPr>
      </p:pic>
      <p:sp>
        <p:nvSpPr>
          <p:cNvPr id="11" name="Inhaltsplatzhalter 6"/>
          <p:cNvSpPr txBox="1">
            <a:spLocks/>
          </p:cNvSpPr>
          <p:nvPr/>
        </p:nvSpPr>
        <p:spPr>
          <a:xfrm>
            <a:off x="358661" y="6055664"/>
            <a:ext cx="1090247" cy="3041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ct val="130000"/>
              </a:lnSpc>
              <a:spcBef>
                <a:spcPts val="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457200" rtl="0" eaLnBrk="1" latinLnBrk="0" hangingPunct="1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 typeface="Lucida Grande"/>
              <a:buChar char="&gt;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84150" algn="l" defTabSz="457200" rtl="0" eaLnBrk="1" latinLnBrk="0" hangingPunct="1">
              <a:lnSpc>
                <a:spcPct val="130000"/>
              </a:lnSpc>
              <a:spcBef>
                <a:spcPts val="0"/>
              </a:spcBef>
              <a:buFont typeface="Lucida Grande"/>
              <a:buChar char="&gt;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76213" algn="l" defTabSz="457200" rtl="0" eaLnBrk="1" latinLnBrk="0" hangingPunct="1">
              <a:lnSpc>
                <a:spcPct val="130000"/>
              </a:lnSpc>
              <a:spcBef>
                <a:spcPts val="0"/>
              </a:spcBef>
              <a:buFont typeface="Arial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5963" indent="-177800" algn="l" defTabSz="457200" rtl="0" eaLnBrk="1" latinLnBrk="0" hangingPunct="1">
              <a:lnSpc>
                <a:spcPct val="130000"/>
              </a:lnSpc>
              <a:spcBef>
                <a:spcPts val="0"/>
              </a:spcBef>
              <a:buFont typeface="Lucida Grande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000">
                <a:solidFill>
                  <a:schemeClr val="tx2"/>
                </a:solidFill>
              </a:rPr>
              <a:t>Europa, China</a:t>
            </a:r>
          </a:p>
        </p:txBody>
      </p:sp>
      <p:sp>
        <p:nvSpPr>
          <p:cNvPr id="12" name="Inhaltsplatzhalter 6"/>
          <p:cNvSpPr txBox="1">
            <a:spLocks/>
          </p:cNvSpPr>
          <p:nvPr/>
        </p:nvSpPr>
        <p:spPr>
          <a:xfrm>
            <a:off x="1520460" y="6055664"/>
            <a:ext cx="1090247" cy="3041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ct val="130000"/>
              </a:lnSpc>
              <a:spcBef>
                <a:spcPts val="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457200" rtl="0" eaLnBrk="1" latinLnBrk="0" hangingPunct="1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 typeface="Lucida Grande"/>
              <a:buChar char="&gt;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84150" algn="l" defTabSz="457200" rtl="0" eaLnBrk="1" latinLnBrk="0" hangingPunct="1">
              <a:lnSpc>
                <a:spcPct val="130000"/>
              </a:lnSpc>
              <a:spcBef>
                <a:spcPts val="0"/>
              </a:spcBef>
              <a:buFont typeface="Lucida Grande"/>
              <a:buChar char="&gt;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76213" algn="l" defTabSz="457200" rtl="0" eaLnBrk="1" latinLnBrk="0" hangingPunct="1">
              <a:lnSpc>
                <a:spcPct val="130000"/>
              </a:lnSpc>
              <a:spcBef>
                <a:spcPts val="0"/>
              </a:spcBef>
              <a:buFont typeface="Arial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5963" indent="-177800" algn="l" defTabSz="457200" rtl="0" eaLnBrk="1" latinLnBrk="0" hangingPunct="1">
              <a:lnSpc>
                <a:spcPct val="130000"/>
              </a:lnSpc>
              <a:spcBef>
                <a:spcPts val="0"/>
              </a:spcBef>
              <a:buFont typeface="Lucida Grande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err="1">
                <a:solidFill>
                  <a:schemeClr val="tx2"/>
                </a:solidFill>
              </a:rPr>
              <a:t>Nordamerika</a:t>
            </a:r>
            <a:endParaRPr lang="en-US" sz="1000">
              <a:solidFill>
                <a:schemeClr val="tx2"/>
              </a:solidFill>
            </a:endParaRPr>
          </a:p>
        </p:txBody>
      </p:sp>
      <p:sp>
        <p:nvSpPr>
          <p:cNvPr id="13" name="Inhaltsplatzhalter 6"/>
          <p:cNvSpPr txBox="1">
            <a:spLocks/>
          </p:cNvSpPr>
          <p:nvPr/>
        </p:nvSpPr>
        <p:spPr>
          <a:xfrm>
            <a:off x="2690029" y="6055664"/>
            <a:ext cx="1090247" cy="3041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ct val="130000"/>
              </a:lnSpc>
              <a:spcBef>
                <a:spcPts val="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457200" rtl="0" eaLnBrk="1" latinLnBrk="0" hangingPunct="1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 typeface="Lucida Grande"/>
              <a:buChar char="&gt;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84150" algn="l" defTabSz="457200" rtl="0" eaLnBrk="1" latinLnBrk="0" hangingPunct="1">
              <a:lnSpc>
                <a:spcPct val="130000"/>
              </a:lnSpc>
              <a:spcBef>
                <a:spcPts val="0"/>
              </a:spcBef>
              <a:buFont typeface="Lucida Grande"/>
              <a:buChar char="&gt;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76213" algn="l" defTabSz="457200" rtl="0" eaLnBrk="1" latinLnBrk="0" hangingPunct="1">
              <a:lnSpc>
                <a:spcPct val="130000"/>
              </a:lnSpc>
              <a:spcBef>
                <a:spcPts val="0"/>
              </a:spcBef>
              <a:buFont typeface="Arial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5963" indent="-177800" algn="l" defTabSz="457200" rtl="0" eaLnBrk="1" latinLnBrk="0" hangingPunct="1">
              <a:lnSpc>
                <a:spcPct val="130000"/>
              </a:lnSpc>
              <a:spcBef>
                <a:spcPts val="0"/>
              </a:spcBef>
              <a:buFont typeface="Lucida Grande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000">
                <a:solidFill>
                  <a:schemeClr val="tx2"/>
                </a:solidFill>
              </a:rPr>
              <a:t>Japan</a:t>
            </a:r>
          </a:p>
        </p:txBody>
      </p:sp>
    </p:spTree>
    <p:extLst>
      <p:ext uri="{BB962C8B-B14F-4D97-AF65-F5344CB8AC3E}">
        <p14:creationId xmlns:p14="http://schemas.microsoft.com/office/powerpoint/2010/main" val="1759347385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-Design">
  <a:themeElements>
    <a:clrScheme name="Benutzerdefiniert 73">
      <a:dk1>
        <a:sysClr val="windowText" lastClr="000000"/>
      </a:dk1>
      <a:lt1>
        <a:sysClr val="window" lastClr="FFFFFF"/>
      </a:lt1>
      <a:dk2>
        <a:srgbClr val="002C60"/>
      </a:dk2>
      <a:lt2>
        <a:srgbClr val="FFFFFF"/>
      </a:lt2>
      <a:accent1>
        <a:srgbClr val="97BF0D"/>
      </a:accent1>
      <a:accent2>
        <a:srgbClr val="002C60"/>
      </a:accent2>
      <a:accent3>
        <a:srgbClr val="999999"/>
      </a:accent3>
      <a:accent4>
        <a:srgbClr val="737373"/>
      </a:accent4>
      <a:accent5>
        <a:srgbClr val="BFBFBF"/>
      </a:accent5>
      <a:accent6>
        <a:srgbClr val="585858"/>
      </a:accent6>
      <a:hlink>
        <a:srgbClr val="002C60"/>
      </a:hlink>
      <a:folHlink>
        <a:srgbClr val="002C60"/>
      </a:folHlink>
    </a:clrScheme>
    <a:fontScheme name="Verdana">
      <a:majorFont>
        <a:latin typeface="Verdana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Verdana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1157</Words>
  <Application>Microsoft Office PowerPoint</Application>
  <PresentationFormat>On-screen Show (4:3)</PresentationFormat>
  <Paragraphs>205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Lucida Grande</vt:lpstr>
      <vt:lpstr>Verdana</vt:lpstr>
      <vt:lpstr>Office-Design</vt:lpstr>
      <vt:lpstr>PowerPoint Presentation</vt:lpstr>
      <vt:lpstr>PowerPoint Presentation</vt:lpstr>
      <vt:lpstr>Ihre Chancen </vt:lpstr>
      <vt:lpstr>Ihre Chancen </vt:lpstr>
      <vt:lpstr>Nutzen für Anwender </vt:lpstr>
      <vt:lpstr>Die EnOcean Alliance</vt:lpstr>
      <vt:lpstr>Unsere Mission</vt:lpstr>
      <vt:lpstr>Ein dynamisches Netzwerk für Smart Homes, Smart Buildings und Smart Spaces </vt:lpstr>
      <vt:lpstr>EnOcean – Powered by  Energy Harvesting</vt:lpstr>
      <vt:lpstr>Smart Homes</vt:lpstr>
      <vt:lpstr>Smart Buildings</vt:lpstr>
      <vt:lpstr>Smart Spaces</vt:lpstr>
      <vt:lpstr>Machen Sie mit!</vt:lpstr>
      <vt:lpstr>PowerPoint Presentation</vt:lpstr>
      <vt:lpstr>PowerPoint Presentation</vt:lpstr>
      <vt:lpstr>PowerPoint Presentation</vt:lpstr>
      <vt:lpstr>Technische Zusammenarbeit </vt:lpstr>
      <vt:lpstr>Marketing-Kooperation </vt:lpstr>
      <vt:lpstr>Unendliche Anwendungsmöglichkeiten </vt:lpstr>
      <vt:lpstr>Die Gebäude-Revolution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Jan Lehner</dc:creator>
  <cp:lastModifiedBy>Nursanti, Dita</cp:lastModifiedBy>
  <cp:revision>83</cp:revision>
  <dcterms:created xsi:type="dcterms:W3CDTF">2019-12-06T11:25:18Z</dcterms:created>
  <dcterms:modified xsi:type="dcterms:W3CDTF">2023-07-11T09:33:36Z</dcterms:modified>
</cp:coreProperties>
</file>