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7" r:id="rId2"/>
    <p:sldId id="260" r:id="rId3"/>
    <p:sldId id="262" r:id="rId4"/>
    <p:sldId id="278" r:id="rId5"/>
    <p:sldId id="279" r:id="rId6"/>
    <p:sldId id="261" r:id="rId7"/>
    <p:sldId id="280" r:id="rId8"/>
    <p:sldId id="276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71" r:id="rId18"/>
    <p:sldId id="289" r:id="rId19"/>
    <p:sldId id="290" r:id="rId20"/>
    <p:sldId id="291" r:id="rId21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5">
          <p15:clr>
            <a:srgbClr val="A4A3A4"/>
          </p15:clr>
        </p15:guide>
        <p15:guide id="2" orient="horz" pos="1025">
          <p15:clr>
            <a:srgbClr val="A4A3A4"/>
          </p15:clr>
        </p15:guide>
        <p15:guide id="3" orient="horz" pos="1139">
          <p15:clr>
            <a:srgbClr val="A4A3A4"/>
          </p15:clr>
        </p15:guide>
        <p15:guide id="4" pos="5489">
          <p15:clr>
            <a:srgbClr val="A4A3A4"/>
          </p15:clr>
        </p15:guide>
        <p15:guide id="5" pos="3480">
          <p15:clr>
            <a:srgbClr val="A4A3A4"/>
          </p15:clr>
        </p15:guide>
        <p15:guide id="6" pos="271">
          <p15:clr>
            <a:srgbClr val="A4A3A4"/>
          </p15:clr>
        </p15:guide>
        <p15:guide id="7" pos="44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B60D"/>
    <a:srgbClr val="85B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0"/>
    <p:restoredTop sz="94666"/>
  </p:normalViewPr>
  <p:slideViewPr>
    <p:cSldViewPr snapToGrid="0" snapToObjects="1" showGuides="1">
      <p:cViewPr varScale="1">
        <p:scale>
          <a:sx n="75" d="100"/>
          <a:sy n="75" d="100"/>
        </p:scale>
        <p:origin x="1651" y="43"/>
      </p:cViewPr>
      <p:guideLst>
        <p:guide orient="horz" pos="3975"/>
        <p:guide orient="horz" pos="1025"/>
        <p:guide orient="horz" pos="1139"/>
        <p:guide pos="5489"/>
        <p:guide pos="3480"/>
        <p:guide pos="271"/>
        <p:guide pos="44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Verdana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F4C38-9789-1B43-B78C-4B065F6D3943}" type="datetimeFigureOut">
              <a:rPr lang="de-DE">
                <a:latin typeface="Verdana"/>
              </a:rPr>
              <a:t>11.07.2023</a:t>
            </a:fld>
            <a:endParaRPr lang="de-DE" dirty="0">
              <a:latin typeface="Verdana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Verdana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C87D4-DB28-394F-AD8D-180C24A76ED4}" type="slidenum">
              <a:rPr>
                <a:latin typeface="Verdana"/>
              </a:rPr>
              <a:t>‹#›</a:t>
            </a:fld>
            <a:endParaRPr lang="de-DE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19252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/>
              </a:defRPr>
            </a:lvl1pPr>
          </a:lstStyle>
          <a:p>
            <a:fld id="{CBD16F6E-DB2F-3F47-8B9D-2A5B91CF33F6}" type="datetimeFigureOut">
              <a:rPr lang="de-DE"/>
              <a:pPr/>
              <a:t>11.07.2023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/>
              </a:defRPr>
            </a:lvl1pPr>
          </a:lstStyle>
          <a:p>
            <a:fld id="{4E5A179A-252E-054C-A429-3544E0020E04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0724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Sources:  Mark Jewell, IBM, various reference cases from EnOcean Alliance members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179A-252E-054C-A429-3544E0020E04}" type="slidenum">
              <a:rPr lang="de-DE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6536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title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5159627" y="1"/>
            <a:ext cx="3571394" cy="1989138"/>
          </a:xfrm>
          <a:prstGeom prst="rect">
            <a:avLst/>
          </a:prstGeom>
          <a:solidFill>
            <a:srgbClr val="86B6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pic>
        <p:nvPicPr>
          <p:cNvPr id="18" name="Bild 17" descr="enocean_alliance_logo_claim_blue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050" y="392544"/>
            <a:ext cx="2361132" cy="1094975"/>
          </a:xfrm>
          <a:prstGeom prst="rect">
            <a:avLst/>
          </a:prstGeom>
        </p:spPr>
      </p:pic>
      <p:sp>
        <p:nvSpPr>
          <p:cNvPr id="20" name="Rechteck 19"/>
          <p:cNvSpPr/>
          <p:nvPr userDrawn="1"/>
        </p:nvSpPr>
        <p:spPr>
          <a:xfrm>
            <a:off x="5159628" y="6310313"/>
            <a:ext cx="3554160" cy="547687"/>
          </a:xfrm>
          <a:prstGeom prst="rect">
            <a:avLst/>
          </a:prstGeom>
          <a:solidFill>
            <a:srgbClr val="86B6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395579" y="6490907"/>
            <a:ext cx="2389981" cy="1555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o-RO"/>
              <a:t>© EnOcean Alliance │ Graham Martin</a:t>
            </a:r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>
          <a:xfrm>
            <a:off x="7838284" y="6490907"/>
            <a:ext cx="723732" cy="146729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014732A8-33EC-B842-9CEC-C5A357AA6D2C}" type="datetime6">
              <a:t>Juli 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8112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Box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302840" y="6310313"/>
            <a:ext cx="3554160" cy="547687"/>
          </a:xfrm>
          <a:prstGeom prst="rect">
            <a:avLst/>
          </a:prstGeom>
          <a:solidFill>
            <a:srgbClr val="86B6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1804EA-32A2-1849-A878-83B06E985E2F}" type="datetime6">
              <a:t>Juli 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o-RO"/>
              <a:t>© EnOcean Alliance │ Graham Martin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DAFFFF-0459-1548-BF1D-68458CC882AC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0213" y="453580"/>
            <a:ext cx="6662738" cy="180000"/>
          </a:xfrm>
        </p:spPr>
        <p:txBody>
          <a:bodyPr/>
          <a:lstStyle>
            <a:lvl1pPr marL="0" indent="0">
              <a:buNone/>
              <a:defRPr sz="900">
                <a:solidFill>
                  <a:srgbClr val="002C60"/>
                </a:solidFill>
              </a:defRPr>
            </a:lvl1pPr>
          </a:lstStyle>
          <a:p>
            <a:pPr lvl="0"/>
            <a:r>
              <a:rPr lang="de-DE"/>
              <a:t>Overline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1" y="683170"/>
            <a:ext cx="7092950" cy="79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0214" y="956613"/>
            <a:ext cx="3272028" cy="68835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0213" y="1808163"/>
            <a:ext cx="3272029" cy="43648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4" name="Bild 13" descr="enocean_alliance_logo_claim_pos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513" y="391198"/>
            <a:ext cx="1080275" cy="50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8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Box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302840" y="6310313"/>
            <a:ext cx="3554160" cy="547687"/>
          </a:xfrm>
          <a:prstGeom prst="rect">
            <a:avLst/>
          </a:prstGeom>
          <a:solidFill>
            <a:srgbClr val="86B6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1804EA-32A2-1849-A878-83B06E985E2F}" type="datetime6">
              <a:t>Juli 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o-RO"/>
              <a:t>© EnOcean Alliance │ Graham Martin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DAFFFF-0459-1548-BF1D-68458CC882AC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0213" y="453580"/>
            <a:ext cx="6662738" cy="180000"/>
          </a:xfrm>
        </p:spPr>
        <p:txBody>
          <a:bodyPr/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Overline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1" y="683170"/>
            <a:ext cx="7092950" cy="79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0214" y="956613"/>
            <a:ext cx="3272028" cy="68835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0213" y="1808163"/>
            <a:ext cx="3272029" cy="43648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515" y="391198"/>
            <a:ext cx="1080273" cy="50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14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0212" y="1808163"/>
            <a:ext cx="8283575" cy="4502150"/>
          </a:xfrm>
        </p:spPr>
        <p:txBody>
          <a:bodyPr/>
          <a:lstStyle>
            <a:lvl1pPr>
              <a:defRPr sz="2200">
                <a:solidFill>
                  <a:schemeClr val="bg2"/>
                </a:solidFill>
              </a:defRPr>
            </a:lvl1pPr>
            <a:lvl2pPr>
              <a:defRPr sz="2200">
                <a:solidFill>
                  <a:schemeClr val="bg2"/>
                </a:solidFill>
              </a:defRPr>
            </a:lvl2pPr>
            <a:lvl3pPr>
              <a:defRPr sz="2200">
                <a:solidFill>
                  <a:schemeClr val="bg2"/>
                </a:solidFill>
              </a:defRPr>
            </a:lvl3pPr>
            <a:lvl4pPr>
              <a:defRPr sz="2200">
                <a:solidFill>
                  <a:schemeClr val="bg2"/>
                </a:solidFill>
              </a:defRPr>
            </a:lvl4pPr>
            <a:lvl5pPr>
              <a:defRPr sz="2200"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41EA-B879-E349-9075-B2795A58C8AD}" type="datetime6">
              <a:t>Juli 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© EnOcean Alliance │ Graham Martin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FFFF-0459-1548-BF1D-68458CC882AC}" type="slidenum">
              <a:t>‹#›</a:t>
            </a:fld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0213" y="453580"/>
            <a:ext cx="6662738" cy="180000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pPr lvl="0"/>
            <a:r>
              <a:rPr lang="de-DE"/>
              <a:t>Overline</a:t>
            </a:r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514" y="391198"/>
            <a:ext cx="1080273" cy="500977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1" y="683170"/>
            <a:ext cx="7092950" cy="7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527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20" descr="Titel_im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5159627" y="1"/>
            <a:ext cx="3571394" cy="1989138"/>
          </a:xfrm>
          <a:prstGeom prst="rect">
            <a:avLst/>
          </a:prstGeom>
          <a:solidFill>
            <a:srgbClr val="86B6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pic>
        <p:nvPicPr>
          <p:cNvPr id="18" name="Bild 17" descr="enocean_alliance_logo_claim_blue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050" y="392544"/>
            <a:ext cx="2361132" cy="1094975"/>
          </a:xfrm>
          <a:prstGeom prst="rect">
            <a:avLst/>
          </a:prstGeom>
        </p:spPr>
      </p:pic>
      <p:sp>
        <p:nvSpPr>
          <p:cNvPr id="19" name="Rechteck 18"/>
          <p:cNvSpPr/>
          <p:nvPr userDrawn="1"/>
        </p:nvSpPr>
        <p:spPr>
          <a:xfrm>
            <a:off x="5159627" y="2170113"/>
            <a:ext cx="3554161" cy="41402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13049" y="2409152"/>
            <a:ext cx="2468889" cy="1060114"/>
          </a:xfrm>
        </p:spPr>
        <p:txBody>
          <a:bodyPr anchor="ctr" anchorCtr="0"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813049" y="3609109"/>
            <a:ext cx="2468889" cy="2494588"/>
          </a:xfrm>
        </p:spPr>
        <p:txBody>
          <a:bodyPr/>
          <a:lstStyle>
            <a:lvl1pPr marL="0" indent="0" algn="l">
              <a:buNone/>
              <a:defRPr sz="1100">
                <a:solidFill>
                  <a:srgbClr val="002C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20" name="Rechteck 19"/>
          <p:cNvSpPr/>
          <p:nvPr userDrawn="1"/>
        </p:nvSpPr>
        <p:spPr>
          <a:xfrm>
            <a:off x="5159628" y="6310313"/>
            <a:ext cx="3554160" cy="547687"/>
          </a:xfrm>
          <a:prstGeom prst="rect">
            <a:avLst/>
          </a:prstGeom>
          <a:solidFill>
            <a:srgbClr val="86B6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395578" y="6490907"/>
            <a:ext cx="2355391" cy="1555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o-RO"/>
              <a:t>© EnOcean Alliance │ Graham Martin</a:t>
            </a:r>
            <a:endParaRPr lang="de-DE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7838284" y="6490907"/>
            <a:ext cx="723732" cy="146729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3BF40F3A-1E1F-E34A-8CCE-10CFD10EDF2E}" type="datetime6">
              <a:t>Juli 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749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Content_im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hteck 18"/>
          <p:cNvSpPr/>
          <p:nvPr userDrawn="1"/>
        </p:nvSpPr>
        <p:spPr>
          <a:xfrm>
            <a:off x="5159627" y="1554788"/>
            <a:ext cx="3554161" cy="475552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5159628" y="6310313"/>
            <a:ext cx="3554160" cy="547687"/>
          </a:xfrm>
          <a:prstGeom prst="rect">
            <a:avLst/>
          </a:prstGeom>
          <a:solidFill>
            <a:srgbClr val="86B6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76" y="1738891"/>
            <a:ext cx="3063393" cy="4403291"/>
          </a:xfrm>
        </p:spPr>
        <p:txBody>
          <a:bodyPr/>
          <a:lstStyle>
            <a:lvl1pPr marL="0" indent="0" algn="l">
              <a:lnSpc>
                <a:spcPct val="160000"/>
              </a:lnSpc>
              <a:buNone/>
              <a:defRPr sz="1100">
                <a:solidFill>
                  <a:srgbClr val="002C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320723" y="6490907"/>
            <a:ext cx="723732" cy="146729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3D0B54E5-A2D6-344D-AD51-EA5ACAB9572B}" type="datetime6">
              <a:t>Juli 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395577" y="6490907"/>
            <a:ext cx="1851523" cy="15557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o-RO"/>
              <a:t>© EnOcean Alliance │ Graham Martin</a:t>
            </a:r>
            <a:endParaRPr lang="de-DE" dirty="0"/>
          </a:p>
        </p:txBody>
      </p:sp>
      <p:pic>
        <p:nvPicPr>
          <p:cNvPr id="13" name="Bild 12" descr="enocean_alliance_logo_claim_pos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513" y="391198"/>
            <a:ext cx="1080275" cy="500977"/>
          </a:xfrm>
          <a:prstGeom prst="rect">
            <a:avLst/>
          </a:prstGeom>
        </p:spPr>
      </p:pic>
      <p:sp>
        <p:nvSpPr>
          <p:cNvPr id="15" name="Rechteck 14"/>
          <p:cNvSpPr/>
          <p:nvPr userDrawn="1"/>
        </p:nvSpPr>
        <p:spPr>
          <a:xfrm>
            <a:off x="1" y="683170"/>
            <a:ext cx="7092950" cy="79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13160" y="6490907"/>
            <a:ext cx="348856" cy="14672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DAFFFF-0459-1548-BF1D-68458CC882AC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5560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79FA-34B8-C545-AFFF-56D64CF6C36F}" type="datetime6">
              <a:t>Juli 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© EnOcean Alliance │ Graham Martin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FFFF-0459-1548-BF1D-68458CC882AC}" type="slidenum">
              <a:t>‹#›</a:t>
            </a:fld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0213" y="453580"/>
            <a:ext cx="6662738" cy="180000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pPr lvl="0"/>
            <a:r>
              <a:rPr lang="de-DE"/>
              <a:t>Overline</a:t>
            </a:r>
          </a:p>
        </p:txBody>
      </p:sp>
      <p:pic>
        <p:nvPicPr>
          <p:cNvPr id="8" name="Bild 7" descr="enocean_alliance_logo_claim_pos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513" y="391198"/>
            <a:ext cx="1080275" cy="500977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1" y="683170"/>
            <a:ext cx="7092950" cy="79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9513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BD0D-1806-D94B-AAF1-51B2CDF058EA}" type="datetime6">
              <a:t>Juli 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© EnOcean Alliance │ Graham Martin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FFFF-0459-1548-BF1D-68458CC882AC}" type="slidenum">
              <a:t>‹#›</a:t>
            </a:fld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0213" y="453580"/>
            <a:ext cx="6662738" cy="180000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pPr lvl="0"/>
            <a:r>
              <a:rPr lang="de-DE"/>
              <a:t>Overline</a:t>
            </a:r>
          </a:p>
        </p:txBody>
      </p:sp>
      <p:pic>
        <p:nvPicPr>
          <p:cNvPr id="8" name="Bild 7" descr="enocean_alliance_logo_claim_pos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513" y="391198"/>
            <a:ext cx="1080275" cy="500977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1" y="683170"/>
            <a:ext cx="7092950" cy="79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305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 descr="skylin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430"/>
            <a:ext cx="9144000" cy="570357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E21AE-2D27-F648-B9CB-AE1660FEE296}" type="datetime6">
              <a:t>Juli 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o-RO"/>
              <a:t>© EnOcean Alliance │ Graham Martin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AFFFF-0459-1548-BF1D-68458CC882AC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0213" y="453580"/>
            <a:ext cx="6662738" cy="180000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pPr lvl="0"/>
            <a:r>
              <a:rPr lang="de-DE"/>
              <a:t>Overline</a:t>
            </a:r>
          </a:p>
        </p:txBody>
      </p:sp>
      <p:pic>
        <p:nvPicPr>
          <p:cNvPr id="8" name="Bild 7" descr="enocean_alliance_logo_claim_pos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513" y="391198"/>
            <a:ext cx="1080275" cy="500977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1" y="683170"/>
            <a:ext cx="7092950" cy="79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415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Skylin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eo_all_PPT_img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5AD3E1-B18F-AF4C-B6E9-0F2AA7617A4F}" type="datetime6">
              <a:t>Juli 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o-RO"/>
              <a:t>© EnOcean Alliance │ Graham Martin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AFFFF-0459-1548-BF1D-68458CC882AC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0213" y="453580"/>
            <a:ext cx="6662738" cy="180000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pPr lvl="0"/>
            <a:r>
              <a:rPr lang="de-DE"/>
              <a:t>Overline</a:t>
            </a:r>
          </a:p>
        </p:txBody>
      </p:sp>
      <p:pic>
        <p:nvPicPr>
          <p:cNvPr id="8" name="Bild 7" descr="enocean_alliance_logo_claim_pos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513" y="391198"/>
            <a:ext cx="1080275" cy="500977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1" y="683170"/>
            <a:ext cx="7092950" cy="79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9263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Skylin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eo_all_PPT_img-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2D1AD6-572C-1E4A-8A9A-5826CE41D67C}" type="datetime6">
              <a:t>Juli 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o-RO"/>
              <a:t>© EnOcean Alliance │ Graham Martin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AFFFF-0459-1548-BF1D-68458CC882AC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0213" y="453580"/>
            <a:ext cx="6662738" cy="180000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pPr lvl="0"/>
            <a:r>
              <a:rPr lang="de-DE"/>
              <a:t>Overline</a:t>
            </a:r>
          </a:p>
        </p:txBody>
      </p:sp>
      <p:pic>
        <p:nvPicPr>
          <p:cNvPr id="8" name="Bild 7" descr="enocean_alliance_logo_claim_pos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513" y="391198"/>
            <a:ext cx="1080275" cy="500977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1" y="683170"/>
            <a:ext cx="7092950" cy="79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1597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302839" y="716188"/>
            <a:ext cx="3554161" cy="5594125"/>
          </a:xfrm>
          <a:prstGeom prst="rect">
            <a:avLst/>
          </a:prstGeom>
          <a:solidFill>
            <a:schemeClr val="bg2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302840" y="6310313"/>
            <a:ext cx="3554160" cy="547687"/>
          </a:xfrm>
          <a:prstGeom prst="rect">
            <a:avLst/>
          </a:prstGeom>
          <a:solidFill>
            <a:srgbClr val="86B6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1804EA-32A2-1849-A878-83B06E985E2F}" type="datetime6">
              <a:t>Juli 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o-RO"/>
              <a:t>© EnOcean Alliance │ Graham Martin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DAFFFF-0459-1548-BF1D-68458CC882AC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0213" y="453580"/>
            <a:ext cx="6662738" cy="180000"/>
          </a:xfrm>
        </p:spPr>
        <p:txBody>
          <a:bodyPr/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Overline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1" y="683170"/>
            <a:ext cx="7092950" cy="79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0214" y="956613"/>
            <a:ext cx="3272028" cy="68835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0213" y="1808163"/>
            <a:ext cx="3272029" cy="43648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515" y="391198"/>
            <a:ext cx="1080273" cy="50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8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0214" y="956613"/>
            <a:ext cx="6662736" cy="6883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0213" y="1808163"/>
            <a:ext cx="6662738" cy="4502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004495" y="6490907"/>
            <a:ext cx="716611" cy="1467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700">
                <a:solidFill>
                  <a:srgbClr val="000000"/>
                </a:solidFill>
              </a:defRPr>
            </a:lvl1pPr>
          </a:lstStyle>
          <a:p>
            <a:fld id="{ED442906-A49B-0C47-A47F-61DCB45CA4F0}" type="datetime6">
              <a:t>Juli 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30214" y="6490907"/>
            <a:ext cx="2504463" cy="1467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ro-RO"/>
              <a:t>© EnOcean Alliance │ Graham Martin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64932" y="6490907"/>
            <a:ext cx="348856" cy="1467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700">
                <a:solidFill>
                  <a:srgbClr val="000000"/>
                </a:solidFill>
              </a:defRPr>
            </a:lvl1pPr>
          </a:lstStyle>
          <a:p>
            <a:fld id="{E9DAFFFF-0459-1548-BF1D-68458CC882AC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609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49" r:id="rId2"/>
    <p:sldLayoutId id="2147483661" r:id="rId3"/>
    <p:sldLayoutId id="2147483650" r:id="rId4"/>
    <p:sldLayoutId id="2147483660" r:id="rId5"/>
    <p:sldLayoutId id="2147483662" r:id="rId6"/>
    <p:sldLayoutId id="2147483666" r:id="rId7"/>
    <p:sldLayoutId id="2147483667" r:id="rId8"/>
    <p:sldLayoutId id="2147483663" r:id="rId9"/>
    <p:sldLayoutId id="2147483668" r:id="rId10"/>
    <p:sldLayoutId id="2147483669" r:id="rId11"/>
    <p:sldLayoutId id="2147483664" r:id="rId1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30000"/>
        </a:lnSpc>
        <a:spcBef>
          <a:spcPts val="0"/>
        </a:spcBef>
        <a:buFont typeface="Arial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457200" rtl="0" eaLnBrk="1" latinLnBrk="0" hangingPunct="1">
        <a:lnSpc>
          <a:spcPct val="130000"/>
        </a:lnSpc>
        <a:spcBef>
          <a:spcPts val="0"/>
        </a:spcBef>
        <a:buClr>
          <a:schemeClr val="accent1"/>
        </a:buClr>
        <a:buFont typeface="Lucida Grande"/>
        <a:buChar char="&gt;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4150" algn="l" defTabSz="457200" rtl="0" eaLnBrk="1" latinLnBrk="0" hangingPunct="1">
        <a:lnSpc>
          <a:spcPct val="130000"/>
        </a:lnSpc>
        <a:spcBef>
          <a:spcPts val="0"/>
        </a:spcBef>
        <a:buFont typeface="Lucida Grande"/>
        <a:buChar char="&gt;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6213" algn="l" defTabSz="457200" rtl="0" eaLnBrk="1" latinLnBrk="0" hangingPunct="1">
        <a:lnSpc>
          <a:spcPct val="130000"/>
        </a:lnSpc>
        <a:spcBef>
          <a:spcPts val="0"/>
        </a:spcBef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715963" indent="-177800" algn="l" defTabSz="457200" rtl="0" eaLnBrk="1" latinLnBrk="0" hangingPunct="1">
        <a:lnSpc>
          <a:spcPct val="130000"/>
        </a:lnSpc>
        <a:spcBef>
          <a:spcPts val="0"/>
        </a:spcBef>
        <a:buFont typeface="Lucida Grande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EnOceanAlliance/" TargetMode="External"/><Relationship Id="rId3" Type="http://schemas.openxmlformats.org/officeDocument/2006/relationships/image" Target="../media/image24.png"/><Relationship Id="rId7" Type="http://schemas.openxmlformats.org/officeDocument/2006/relationships/hyperlink" Target="https://twitter.com/EnOceanAlliance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7sxspSmr0zk" TargetMode="External"/><Relationship Id="rId5" Type="http://schemas.openxmlformats.org/officeDocument/2006/relationships/hyperlink" Target="https://www.youtube.com/watch?v=zt5iXARerug" TargetMode="External"/><Relationship Id="rId10" Type="http://schemas.openxmlformats.org/officeDocument/2006/relationships/hyperlink" Target="http://www.youtube.com/c/EnOcean-Alliance" TargetMode="External"/><Relationship Id="rId4" Type="http://schemas.openxmlformats.org/officeDocument/2006/relationships/hyperlink" Target="https://www.youtube.com/watch?v=uhEtWMiuhEE" TargetMode="External"/><Relationship Id="rId9" Type="http://schemas.openxmlformats.org/officeDocument/2006/relationships/hyperlink" Target="https://www.linkedin.com/company/enoceanalliance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>
                <a:ea typeface="SimHei" charset="-122"/>
                <a:cs typeface="SimHei" charset="-122"/>
              </a:rPr>
              <a:t>© EnOcean Alliance │ Graham Martin</a:t>
            </a:r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BA3F-E235-8A47-80AE-905B96D9228E}" type="datetime6">
              <a:rPr lang="zh-CN" altLang="en-US">
                <a:ea typeface="SimHei" charset="-122"/>
                <a:cs typeface="SimHei" charset="-122"/>
              </a:rPr>
              <a:t>2023年7月</a:t>
            </a:fld>
            <a:endParaRPr lang="de-DE" dirty="0">
              <a:ea typeface="SimHei" charset="-122"/>
              <a:cs typeface="Sim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542510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04EA-32A2-1849-A878-83B06E985E2F}" type="datetime6">
              <a:rPr lang="zh-CN" altLang="en-US">
                <a:ea typeface="SimHei" charset="-122"/>
                <a:cs typeface="SimHei" charset="-122"/>
              </a:rPr>
              <a:t>2023年7月</a:t>
            </a:fld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>
                <a:ea typeface="SimHei" charset="-122"/>
                <a:cs typeface="SimHei" charset="-122"/>
              </a:rPr>
              <a:t>© EnOcean Alliance │ Graham Martin</a:t>
            </a:r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FFFF-0459-1548-BF1D-68458CC882AC}" type="slidenum">
              <a:rPr lang="de-DE">
                <a:ea typeface="SimHei" charset="-122"/>
                <a:cs typeface="SimHei" charset="-122"/>
              </a:rPr>
              <a:pPr/>
              <a:t>10</a:t>
            </a:fld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a typeface="SimHei" charset="-122"/>
                <a:cs typeface="SimHei" charset="-122"/>
              </a:rPr>
              <a:t>7. </a:t>
            </a:r>
            <a:r>
              <a:rPr lang="zh-CN" altLang="en-US" dirty="0">
                <a:solidFill>
                  <a:srgbClr val="000000"/>
                </a:solidFill>
                <a:ea typeface="SimHei" charset="-122"/>
                <a:cs typeface="SimHei" charset="-122"/>
              </a:rPr>
              <a:t>我们的主要市场</a:t>
            </a:r>
            <a:endParaRPr lang="en-US" dirty="0">
              <a:solidFill>
                <a:srgbClr val="000000"/>
              </a:solidFill>
              <a:ea typeface="SimHei" charset="-122"/>
              <a:cs typeface="SimHei" charset="-122"/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SimHei" charset="-122"/>
                <a:cs typeface="SimHei" charset="-122"/>
              </a:rPr>
              <a:t>智能家居</a:t>
            </a:r>
            <a:endParaRPr lang="de-DE" dirty="0">
              <a:latin typeface="+mn-lt"/>
              <a:ea typeface="SimHei" charset="-122"/>
              <a:cs typeface="SimHei" charset="-122"/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ea typeface="SimHei" charset="-122"/>
                <a:cs typeface="SimHei" charset="-122"/>
              </a:rPr>
              <a:t>EnOcean</a:t>
            </a:r>
            <a:r>
              <a:rPr lang="zh-CN" altLang="en-US" dirty="0">
                <a:ea typeface="SimHei" charset="-122"/>
                <a:cs typeface="SimHei" charset="-122"/>
              </a:rPr>
              <a:t>解决方案增加舒适度 </a:t>
            </a:r>
            <a:r>
              <a:rPr lang="en-US" dirty="0">
                <a:ea typeface="SimHei" charset="-122"/>
                <a:cs typeface="SimHei" charset="-122"/>
              </a:rPr>
              <a:t>&amp;</a:t>
            </a:r>
            <a:r>
              <a:rPr lang="zh-CN" altLang="en-US" dirty="0">
                <a:ea typeface="SimHei" charset="-122"/>
                <a:cs typeface="SimHei" charset="-122"/>
              </a:rPr>
              <a:t> 安全性</a:t>
            </a:r>
            <a:endParaRPr lang="en-US" dirty="0">
              <a:ea typeface="SimHei" charset="-122"/>
              <a:cs typeface="SimHei" charset="-122"/>
            </a:endParaRPr>
          </a:p>
          <a:p>
            <a:pPr lvl="1">
              <a:spcAft>
                <a:spcPts val="600"/>
              </a:spcAft>
            </a:pPr>
            <a:r>
              <a:rPr lang="zh-CN" altLang="en-US" dirty="0">
                <a:ea typeface="SimHei" charset="-122"/>
                <a:cs typeface="SimHei" charset="-122"/>
              </a:rPr>
              <a:t>易于规划、安装和运营</a:t>
            </a:r>
            <a:endParaRPr lang="en-US" dirty="0">
              <a:ea typeface="SimHei" charset="-122"/>
              <a:cs typeface="SimHei" charset="-122"/>
            </a:endParaRPr>
          </a:p>
          <a:p>
            <a:pPr lvl="1">
              <a:spcAft>
                <a:spcPts val="600"/>
              </a:spcAft>
            </a:pPr>
            <a:r>
              <a:rPr lang="zh-CN" altLang="en-US" dirty="0">
                <a:ea typeface="SimHei" charset="-122"/>
                <a:cs typeface="SimHei" charset="-122"/>
              </a:rPr>
              <a:t>多供应商的可互操作的产品 </a:t>
            </a:r>
            <a:r>
              <a:rPr lang="en-US" dirty="0">
                <a:ea typeface="SimHei" charset="-122"/>
                <a:cs typeface="SimHei" charset="-122"/>
              </a:rPr>
              <a:t>(</a:t>
            </a:r>
            <a:r>
              <a:rPr lang="zh-CN" altLang="en-US" dirty="0">
                <a:ea typeface="SimHei" charset="-122"/>
                <a:cs typeface="SimHei" charset="-122"/>
              </a:rPr>
              <a:t>国际标准</a:t>
            </a:r>
            <a:r>
              <a:rPr lang="en-US" dirty="0">
                <a:ea typeface="SimHei" charset="-122"/>
                <a:cs typeface="SimHei" charset="-122"/>
              </a:rPr>
              <a:t>) </a:t>
            </a:r>
          </a:p>
          <a:p>
            <a:pPr lvl="1">
              <a:spcAft>
                <a:spcPts val="600"/>
              </a:spcAft>
            </a:pPr>
            <a:r>
              <a:rPr lang="zh-CN" altLang="en-US" dirty="0">
                <a:ea typeface="SimHei" charset="-122"/>
                <a:cs typeface="SimHei" charset="-122"/>
              </a:rPr>
              <a:t>无电池故障</a:t>
            </a:r>
            <a:r>
              <a:rPr lang="en-US" dirty="0">
                <a:ea typeface="SimHei" charset="-122"/>
                <a:cs typeface="SimHei" charset="-122"/>
              </a:rPr>
              <a:t> / </a:t>
            </a:r>
            <a:r>
              <a:rPr lang="zh-CN" altLang="en-US" dirty="0">
                <a:ea typeface="SimHei" charset="-122"/>
                <a:cs typeface="SimHei" charset="-122"/>
              </a:rPr>
              <a:t>无需维护</a:t>
            </a:r>
            <a:endParaRPr lang="en-US" dirty="0">
              <a:ea typeface="SimHei" charset="-122"/>
              <a:cs typeface="SimHei" charset="-122"/>
            </a:endParaRPr>
          </a:p>
          <a:p>
            <a:pPr lvl="1">
              <a:spcAft>
                <a:spcPts val="600"/>
              </a:spcAft>
            </a:pPr>
            <a:r>
              <a:rPr lang="zh-CN" altLang="en-US" dirty="0">
                <a:ea typeface="SimHei" charset="-122"/>
                <a:cs typeface="SimHei" charset="-122"/>
              </a:rPr>
              <a:t>与多种智能家居标准和设备的无缝接口</a:t>
            </a:r>
            <a:endParaRPr lang="en-US" dirty="0">
              <a:ea typeface="SimHei" charset="-122"/>
              <a:cs typeface="SimHei" charset="-122"/>
            </a:endParaRPr>
          </a:p>
          <a:p>
            <a:pPr lvl="1">
              <a:spcAft>
                <a:spcPts val="600"/>
              </a:spcAft>
            </a:pPr>
            <a:r>
              <a:rPr lang="zh-CN" altLang="en-US" dirty="0">
                <a:ea typeface="SimHei" charset="-122"/>
                <a:cs typeface="SimHei" charset="-122"/>
              </a:rPr>
              <a:t>久经验证：</a:t>
            </a:r>
            <a:r>
              <a:rPr lang="en-US" dirty="0">
                <a:ea typeface="SimHei" charset="-122"/>
                <a:cs typeface="SimHei" charset="-122"/>
              </a:rPr>
              <a:t>EnOcean</a:t>
            </a:r>
            <a:r>
              <a:rPr lang="zh-CN" altLang="en-US" dirty="0">
                <a:ea typeface="SimHei" charset="-122"/>
                <a:cs typeface="SimHei" charset="-122"/>
              </a:rPr>
              <a:t>技术已在超过</a:t>
            </a:r>
            <a:r>
              <a:rPr lang="en-US" dirty="0">
                <a:ea typeface="SimHei" charset="-122"/>
                <a:cs typeface="SimHei" charset="-122"/>
              </a:rPr>
              <a:t>1,000,000+ </a:t>
            </a:r>
            <a:r>
              <a:rPr lang="zh-CN" altLang="en-US" dirty="0">
                <a:ea typeface="SimHei" charset="-122"/>
                <a:cs typeface="SimHei" charset="-122"/>
              </a:rPr>
              <a:t>建筑中 </a:t>
            </a:r>
            <a:r>
              <a:rPr lang="en-US" dirty="0">
                <a:ea typeface="SimHei" charset="-122"/>
                <a:cs typeface="SimHei" charset="-122"/>
              </a:rPr>
              <a:t>(</a:t>
            </a:r>
            <a:r>
              <a:rPr lang="zh-CN" altLang="en-US" dirty="0">
                <a:ea typeface="SimHei" charset="-122"/>
                <a:cs typeface="SimHei" charset="-122"/>
              </a:rPr>
              <a:t>例如住宅、环境辅助居住地点、社会保障性住房，以及公寓</a:t>
            </a:r>
            <a:r>
              <a:rPr lang="en-US" altLang="zh-CN" dirty="0">
                <a:ea typeface="SimHei" charset="-122"/>
                <a:cs typeface="SimHei" charset="-122"/>
              </a:rPr>
              <a:t>)</a:t>
            </a:r>
            <a:r>
              <a:rPr lang="zh-CN" altLang="en-US" dirty="0">
                <a:ea typeface="SimHei" charset="-122"/>
                <a:cs typeface="SimHei" charset="-122"/>
              </a:rPr>
              <a:t> 中成功安装使用</a:t>
            </a:r>
            <a:endParaRPr lang="en-US" dirty="0">
              <a:ea typeface="SimHei" charset="-122"/>
              <a:cs typeface="Sim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830436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04EA-32A2-1849-A878-83B06E985E2F}" type="datetime6">
              <a:rPr lang="zh-CN" altLang="en-US">
                <a:ea typeface="SimHei" charset="-122"/>
                <a:cs typeface="SimHei" charset="-122"/>
              </a:rPr>
              <a:t>2023年7月</a:t>
            </a:fld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>
                <a:ea typeface="SimHei" charset="-122"/>
                <a:cs typeface="SimHei" charset="-122"/>
              </a:rPr>
              <a:t>© EnOcean Alliance │ Graham Martin</a:t>
            </a:r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FFFF-0459-1548-BF1D-68458CC882AC}" type="slidenum">
              <a:rPr lang="de-DE">
                <a:ea typeface="SimHei" charset="-122"/>
                <a:cs typeface="SimHei" charset="-122"/>
              </a:rPr>
              <a:pPr/>
              <a:t>11</a:t>
            </a:fld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ea typeface="SimHei" charset="-122"/>
                <a:cs typeface="SimHei" charset="-122"/>
              </a:rPr>
              <a:t>7.</a:t>
            </a:r>
            <a:r>
              <a:rPr lang="zh-CN" altLang="en-US" dirty="0">
                <a:solidFill>
                  <a:schemeClr val="tx1"/>
                </a:solidFill>
                <a:ea typeface="SimHei" charset="-122"/>
                <a:cs typeface="SimHei" charset="-122"/>
              </a:rPr>
              <a:t> </a:t>
            </a:r>
            <a:r>
              <a:rPr lang="zh-CN" altLang="en-US" dirty="0">
                <a:solidFill>
                  <a:srgbClr val="000000"/>
                </a:solidFill>
                <a:ea typeface="SimHei" charset="-122"/>
                <a:cs typeface="SimHei" charset="-122"/>
              </a:rPr>
              <a:t>我们的主要市场</a:t>
            </a:r>
            <a:endParaRPr lang="en-US" dirty="0">
              <a:solidFill>
                <a:schemeClr val="tx1"/>
              </a:solidFill>
              <a:ea typeface="SimHei" charset="-122"/>
              <a:cs typeface="SimHei" charset="-122"/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SimHei" charset="-122"/>
                <a:cs typeface="SimHei" charset="-122"/>
              </a:rPr>
              <a:t>智能建筑</a:t>
            </a:r>
            <a:endParaRPr lang="en-US" dirty="0">
              <a:latin typeface="+mn-lt"/>
              <a:ea typeface="SimHei" charset="-122"/>
              <a:cs typeface="SimHei" charset="-122"/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zh-CN" altLang="en-US" dirty="0">
                <a:ea typeface="SimHei" charset="-122"/>
                <a:cs typeface="SimHei" charset="-122"/>
              </a:rPr>
              <a:t>自供能的无线开关、传感器及控制器减少安装成本与时间，并实现能源的高效利用</a:t>
            </a:r>
            <a:endParaRPr lang="en-US" dirty="0">
              <a:ea typeface="SimHei" charset="-122"/>
              <a:cs typeface="SimHei" charset="-122"/>
            </a:endParaRPr>
          </a:p>
          <a:p>
            <a:pPr lvl="1">
              <a:spcAft>
                <a:spcPts val="600"/>
              </a:spcAft>
            </a:pPr>
            <a:r>
              <a:rPr lang="zh-CN" altLang="en-US" dirty="0">
                <a:ea typeface="SimHei" charset="-122"/>
                <a:cs typeface="SimHei" charset="-122"/>
              </a:rPr>
              <a:t>减少</a:t>
            </a:r>
            <a:r>
              <a:rPr lang="mr-IN" dirty="0" err="1">
                <a:ea typeface="SimHei" charset="-122"/>
                <a:cs typeface="SimHei" charset="-122"/>
              </a:rPr>
              <a:t>能耗</a:t>
            </a:r>
            <a:r>
              <a:rPr lang="mr-IN" dirty="0">
                <a:ea typeface="SimHei" charset="-122"/>
                <a:cs typeface="SimHei" charset="-122"/>
              </a:rPr>
              <a:t> / CO</a:t>
            </a:r>
            <a:r>
              <a:rPr lang="mr-IN" baseline="-25000" dirty="0">
                <a:ea typeface="SimHei" charset="-122"/>
                <a:cs typeface="SimHei" charset="-122"/>
              </a:rPr>
              <a:t>2</a:t>
            </a:r>
            <a:r>
              <a:rPr lang="mr-IN" dirty="0">
                <a:ea typeface="SimHei" charset="-122"/>
                <a:cs typeface="SimHei" charset="-122"/>
              </a:rPr>
              <a:t>排放</a:t>
            </a:r>
            <a:endParaRPr lang="en-US" dirty="0">
              <a:ea typeface="SimHei" charset="-122"/>
              <a:cs typeface="SimHei" charset="-122"/>
            </a:endParaRPr>
          </a:p>
          <a:p>
            <a:pPr lvl="1">
              <a:spcAft>
                <a:spcPts val="600"/>
              </a:spcAft>
            </a:pPr>
            <a:r>
              <a:rPr lang="zh-CN" altLang="en-US" dirty="0">
                <a:ea typeface="SimHei" charset="-122"/>
                <a:cs typeface="SimHei" charset="-122"/>
              </a:rPr>
              <a:t>提高健康 </a:t>
            </a:r>
            <a:r>
              <a:rPr lang="en-US" dirty="0">
                <a:ea typeface="SimHei" charset="-122"/>
                <a:cs typeface="SimHei" charset="-122"/>
              </a:rPr>
              <a:t>(</a:t>
            </a:r>
            <a:r>
              <a:rPr lang="zh-CN" altLang="en-US" dirty="0">
                <a:ea typeface="SimHei" charset="-122"/>
                <a:cs typeface="SimHei" charset="-122"/>
              </a:rPr>
              <a:t>舒适度</a:t>
            </a:r>
            <a:r>
              <a:rPr lang="en-US" dirty="0">
                <a:ea typeface="SimHei" charset="-122"/>
                <a:cs typeface="SimHei" charset="-122"/>
              </a:rPr>
              <a:t>)</a:t>
            </a:r>
          </a:p>
          <a:p>
            <a:pPr lvl="1">
              <a:spcAft>
                <a:spcPts val="600"/>
              </a:spcAft>
            </a:pPr>
            <a:r>
              <a:rPr lang="zh-CN" altLang="en-US" dirty="0">
                <a:ea typeface="SimHei" charset="-122"/>
                <a:cs typeface="SimHei" charset="-122"/>
              </a:rPr>
              <a:t>易于规划、安装和运营</a:t>
            </a:r>
            <a:endParaRPr lang="en-US" altLang="zh-CN" dirty="0">
              <a:ea typeface="SimHei" charset="-122"/>
              <a:cs typeface="SimHei" charset="-122"/>
            </a:endParaRPr>
          </a:p>
          <a:p>
            <a:pPr lvl="1">
              <a:spcAft>
                <a:spcPts val="600"/>
              </a:spcAft>
            </a:pPr>
            <a:r>
              <a:rPr lang="zh-CN" altLang="en-US" dirty="0">
                <a:ea typeface="SimHei" charset="-122"/>
                <a:cs typeface="SimHei" charset="-122"/>
              </a:rPr>
              <a:t>多供应商的可互操作的产品 </a:t>
            </a:r>
            <a:r>
              <a:rPr lang="en-US" altLang="zh-CN" dirty="0">
                <a:ea typeface="SimHei" charset="-122"/>
                <a:cs typeface="SimHei" charset="-122"/>
              </a:rPr>
              <a:t>(</a:t>
            </a:r>
            <a:r>
              <a:rPr lang="zh-CN" altLang="en-US" dirty="0">
                <a:ea typeface="SimHei" charset="-122"/>
                <a:cs typeface="SimHei" charset="-122"/>
              </a:rPr>
              <a:t>国际标准</a:t>
            </a:r>
            <a:r>
              <a:rPr lang="en-US" altLang="zh-CN" dirty="0">
                <a:ea typeface="SimHei" charset="-122"/>
                <a:cs typeface="SimHei" charset="-122"/>
              </a:rPr>
              <a:t>) </a:t>
            </a:r>
          </a:p>
          <a:p>
            <a:pPr lvl="1">
              <a:spcAft>
                <a:spcPts val="600"/>
              </a:spcAft>
            </a:pPr>
            <a:r>
              <a:rPr lang="zh-CN" altLang="en-US" dirty="0">
                <a:ea typeface="SimHei" charset="-122"/>
                <a:cs typeface="SimHei" charset="-122"/>
              </a:rPr>
              <a:t>无电池故障</a:t>
            </a:r>
            <a:r>
              <a:rPr lang="en-US" altLang="zh-CN" dirty="0">
                <a:ea typeface="SimHei" charset="-122"/>
                <a:cs typeface="SimHei" charset="-122"/>
              </a:rPr>
              <a:t> / </a:t>
            </a:r>
            <a:r>
              <a:rPr lang="zh-CN" altLang="en-US" dirty="0">
                <a:ea typeface="SimHei" charset="-122"/>
                <a:cs typeface="SimHei" charset="-122"/>
              </a:rPr>
              <a:t>无需维护</a:t>
            </a:r>
            <a:endParaRPr lang="en-US" altLang="zh-CN" dirty="0">
              <a:ea typeface="SimHei" charset="-122"/>
              <a:cs typeface="SimHei" charset="-122"/>
            </a:endParaRPr>
          </a:p>
          <a:p>
            <a:pPr lvl="1">
              <a:spcAft>
                <a:spcPts val="600"/>
              </a:spcAft>
            </a:pPr>
            <a:r>
              <a:rPr lang="zh-CN" altLang="en-US" dirty="0">
                <a:ea typeface="SimHei" charset="-122"/>
                <a:cs typeface="SimHei" charset="-122"/>
              </a:rPr>
              <a:t>与建筑管理系统和云解决方案的无缝接口</a:t>
            </a:r>
            <a:endParaRPr lang="en-US" dirty="0">
              <a:ea typeface="SimHei" charset="-122"/>
              <a:cs typeface="SimHei" charset="-122"/>
            </a:endParaRPr>
          </a:p>
          <a:p>
            <a:pPr lvl="1">
              <a:spcAft>
                <a:spcPts val="600"/>
              </a:spcAft>
            </a:pPr>
            <a:r>
              <a:rPr lang="zh-CN" altLang="en-US" dirty="0">
                <a:ea typeface="SimHei" charset="-122"/>
                <a:cs typeface="SimHei" charset="-122"/>
              </a:rPr>
              <a:t>久经验证：</a:t>
            </a:r>
            <a:r>
              <a:rPr lang="en-US" altLang="zh-CN" dirty="0">
                <a:ea typeface="SimHei" charset="-122"/>
                <a:cs typeface="SimHei" charset="-122"/>
              </a:rPr>
              <a:t>EnOcean</a:t>
            </a:r>
            <a:r>
              <a:rPr lang="zh-CN" altLang="en-US" dirty="0">
                <a:ea typeface="SimHei" charset="-122"/>
                <a:cs typeface="SimHei" charset="-122"/>
              </a:rPr>
              <a:t>技术已在超过</a:t>
            </a:r>
            <a:r>
              <a:rPr lang="en-US" altLang="zh-CN" dirty="0">
                <a:ea typeface="SimHei" charset="-122"/>
                <a:cs typeface="SimHei" charset="-122"/>
              </a:rPr>
              <a:t>1,000,000+ </a:t>
            </a:r>
            <a:r>
              <a:rPr lang="zh-CN" altLang="en-US" dirty="0">
                <a:ea typeface="SimHei" charset="-122"/>
                <a:cs typeface="SimHei" charset="-122"/>
              </a:rPr>
              <a:t>建筑中 </a:t>
            </a:r>
            <a:r>
              <a:rPr lang="en-US" altLang="zh-CN" dirty="0">
                <a:ea typeface="SimHei" charset="-122"/>
                <a:cs typeface="SimHei" charset="-122"/>
              </a:rPr>
              <a:t>(</a:t>
            </a:r>
            <a:r>
              <a:rPr lang="zh-CN" altLang="en-US" dirty="0">
                <a:ea typeface="SimHei" charset="-122"/>
                <a:cs typeface="SimHei" charset="-122"/>
              </a:rPr>
              <a:t>例如办公室、学校、酒店、医院、工业和历史建筑、零售场所</a:t>
            </a:r>
            <a:r>
              <a:rPr lang="en-US" altLang="zh-CN" dirty="0">
                <a:ea typeface="SimHei" charset="-122"/>
                <a:cs typeface="SimHei" charset="-122"/>
              </a:rPr>
              <a:t>)</a:t>
            </a:r>
            <a:r>
              <a:rPr lang="zh-CN" altLang="en-US" dirty="0">
                <a:ea typeface="SimHei" charset="-122"/>
                <a:cs typeface="SimHei" charset="-122"/>
              </a:rPr>
              <a:t> 中成功安装使用</a:t>
            </a:r>
            <a:endParaRPr lang="en-US" altLang="zh-CN" dirty="0">
              <a:ea typeface="SimHei" charset="-122"/>
              <a:cs typeface="Sim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145796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04EA-32A2-1849-A878-83B06E985E2F}" type="datetime6">
              <a:rPr lang="zh-CN" altLang="en-US">
                <a:ea typeface="SimHei" charset="-122"/>
                <a:cs typeface="SimHei" charset="-122"/>
              </a:rPr>
              <a:t>2023年7月</a:t>
            </a:fld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>
                <a:ea typeface="SimHei" charset="-122"/>
                <a:cs typeface="SimHei" charset="-122"/>
              </a:rPr>
              <a:t>© EnOcean Alliance │ Graham Martin</a:t>
            </a:r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FFFF-0459-1548-BF1D-68458CC882AC}" type="slidenum">
              <a:rPr lang="de-DE">
                <a:ea typeface="SimHei" charset="-122"/>
                <a:cs typeface="SimHei" charset="-122"/>
              </a:rPr>
              <a:pPr/>
              <a:t>12</a:t>
            </a:fld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ea typeface="SimHei" charset="-122"/>
                <a:cs typeface="SimHei" charset="-122"/>
              </a:rPr>
              <a:t>7. </a:t>
            </a:r>
            <a:r>
              <a:rPr lang="zh-CN" altLang="en-US" dirty="0">
                <a:solidFill>
                  <a:schemeClr val="bg1"/>
                </a:solidFill>
                <a:ea typeface="SimHei" charset="-122"/>
                <a:cs typeface="SimHei" charset="-122"/>
              </a:rPr>
              <a:t>我们的主要市场</a:t>
            </a:r>
            <a:endParaRPr lang="en-US" dirty="0">
              <a:solidFill>
                <a:schemeClr val="bg1"/>
              </a:solidFill>
              <a:ea typeface="SimHei" charset="-122"/>
              <a:cs typeface="SimHei" charset="-122"/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SimHei" charset="-122"/>
                <a:cs typeface="SimHei" charset="-122"/>
              </a:rPr>
              <a:t>智慧空间</a:t>
            </a:r>
            <a:endParaRPr lang="ro-RO" dirty="0">
              <a:latin typeface="+mn-lt"/>
              <a:ea typeface="SimHei" charset="-122"/>
              <a:cs typeface="SimHei" charset="-122"/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zh-CN" altLang="en-US" dirty="0">
                <a:ea typeface="SimHei" charset="-122"/>
                <a:cs typeface="SimHei" charset="-122"/>
              </a:rPr>
              <a:t>免维护的</a:t>
            </a:r>
            <a:r>
              <a:rPr lang="en-US" dirty="0">
                <a:ea typeface="SimHei" charset="-122"/>
                <a:cs typeface="SimHei" charset="-122"/>
              </a:rPr>
              <a:t>EnOcean</a:t>
            </a:r>
            <a:r>
              <a:rPr lang="zh-CN" altLang="en-US" dirty="0">
                <a:ea typeface="SimHei" charset="-122"/>
                <a:cs typeface="SimHei" charset="-122"/>
              </a:rPr>
              <a:t>解决方案</a:t>
            </a:r>
            <a:r>
              <a:rPr lang="en-US" dirty="0">
                <a:ea typeface="SimHei" charset="-122"/>
                <a:cs typeface="SimHei" charset="-122"/>
              </a:rPr>
              <a:t> </a:t>
            </a:r>
          </a:p>
          <a:p>
            <a:pPr lvl="1">
              <a:spcAft>
                <a:spcPts val="600"/>
              </a:spcAft>
              <a:buClr>
                <a:schemeClr val="bg2"/>
              </a:buClr>
            </a:pPr>
            <a:r>
              <a:rPr lang="zh-CN" altLang="en-US" dirty="0">
                <a:ea typeface="SimHei" charset="-122"/>
                <a:cs typeface="SimHei" charset="-122"/>
              </a:rPr>
              <a:t>易于规划、安装和运营</a:t>
            </a:r>
            <a:r>
              <a:rPr lang="en-US" dirty="0">
                <a:ea typeface="SimHei" charset="-122"/>
                <a:cs typeface="SimHei" charset="-122"/>
              </a:rPr>
              <a:t> </a:t>
            </a:r>
            <a:br>
              <a:rPr lang="en-US" dirty="0">
                <a:ea typeface="SimHei" charset="-122"/>
                <a:cs typeface="SimHei" charset="-122"/>
              </a:rPr>
            </a:br>
            <a:r>
              <a:rPr lang="en-US" dirty="0">
                <a:ea typeface="SimHei" charset="-122"/>
                <a:cs typeface="SimHei" charset="-122"/>
              </a:rPr>
              <a:t>(</a:t>
            </a:r>
            <a:r>
              <a:rPr lang="zh-CN" altLang="en-US" dirty="0">
                <a:ea typeface="SimHei" charset="-122"/>
                <a:cs typeface="SimHei" charset="-122"/>
              </a:rPr>
              <a:t>特别是在改造项目中</a:t>
            </a:r>
            <a:r>
              <a:rPr lang="en-US" dirty="0">
                <a:ea typeface="SimHei" charset="-122"/>
                <a:cs typeface="SimHei" charset="-122"/>
              </a:rPr>
              <a:t>)</a:t>
            </a:r>
          </a:p>
          <a:p>
            <a:pPr lvl="1">
              <a:spcAft>
                <a:spcPts val="600"/>
              </a:spcAft>
              <a:buClr>
                <a:schemeClr val="bg2"/>
              </a:buClr>
            </a:pPr>
            <a:r>
              <a:rPr lang="zh-CN" altLang="en-US" dirty="0">
                <a:ea typeface="SimHei" charset="-122"/>
                <a:cs typeface="SimHei" charset="-122"/>
              </a:rPr>
              <a:t>多供应商的可互操作的产品 </a:t>
            </a:r>
            <a:r>
              <a:rPr lang="en-US" altLang="zh-CN" dirty="0">
                <a:ea typeface="SimHei" charset="-122"/>
                <a:cs typeface="SimHei" charset="-122"/>
              </a:rPr>
              <a:t>(</a:t>
            </a:r>
            <a:r>
              <a:rPr lang="zh-CN" altLang="en-US" dirty="0">
                <a:ea typeface="SimHei" charset="-122"/>
                <a:cs typeface="SimHei" charset="-122"/>
              </a:rPr>
              <a:t>国际标准</a:t>
            </a:r>
            <a:r>
              <a:rPr lang="en-US" altLang="zh-CN" dirty="0">
                <a:ea typeface="SimHei" charset="-122"/>
                <a:cs typeface="SimHei" charset="-122"/>
              </a:rPr>
              <a:t>) </a:t>
            </a:r>
          </a:p>
          <a:p>
            <a:pPr lvl="1">
              <a:spcAft>
                <a:spcPts val="600"/>
              </a:spcAft>
              <a:buClr>
                <a:schemeClr val="bg2"/>
              </a:buClr>
            </a:pPr>
            <a:r>
              <a:rPr lang="zh-CN" altLang="en-US" dirty="0">
                <a:ea typeface="SimHei" charset="-122"/>
                <a:cs typeface="SimHei" charset="-122"/>
              </a:rPr>
              <a:t>与</a:t>
            </a:r>
            <a:r>
              <a:rPr lang="en-US" altLang="zh-CN" dirty="0">
                <a:ea typeface="SimHei" charset="-122"/>
                <a:cs typeface="SimHei" charset="-122"/>
              </a:rPr>
              <a:t>IT</a:t>
            </a:r>
            <a:r>
              <a:rPr lang="zh-CN" altLang="en-US" dirty="0">
                <a:ea typeface="SimHei" charset="-122"/>
                <a:cs typeface="SimHei" charset="-122"/>
              </a:rPr>
              <a:t>基础架构，</a:t>
            </a:r>
            <a:r>
              <a:rPr lang="en-US" altLang="zh-CN" dirty="0">
                <a:ea typeface="SimHei" charset="-122"/>
                <a:cs typeface="SimHei" charset="-122"/>
              </a:rPr>
              <a:t>BMS</a:t>
            </a:r>
            <a:r>
              <a:rPr lang="zh-CN" altLang="en-US" dirty="0">
                <a:ea typeface="SimHei" charset="-122"/>
                <a:cs typeface="SimHei" charset="-122"/>
              </a:rPr>
              <a:t>和云解决方案的无缝接口</a:t>
            </a:r>
            <a:endParaRPr lang="en-US" altLang="zh-CN" dirty="0">
              <a:ea typeface="SimHei" charset="-122"/>
              <a:cs typeface="SimHei" charset="-122"/>
            </a:endParaRPr>
          </a:p>
          <a:p>
            <a:pPr lvl="1">
              <a:spcAft>
                <a:spcPts val="600"/>
              </a:spcAft>
              <a:buClr>
                <a:schemeClr val="bg2"/>
              </a:buClr>
            </a:pPr>
            <a:r>
              <a:rPr lang="zh-CN" altLang="en-US" dirty="0">
                <a:ea typeface="SimHei" charset="-122"/>
                <a:cs typeface="SimHei" charset="-122"/>
              </a:rPr>
              <a:t>空间和能源利用优化</a:t>
            </a:r>
            <a:endParaRPr lang="en-US" altLang="zh-CN" dirty="0">
              <a:ea typeface="SimHei" charset="-122"/>
              <a:cs typeface="SimHei" charset="-122"/>
            </a:endParaRPr>
          </a:p>
          <a:p>
            <a:pPr marL="184150" lvl="2" indent="0">
              <a:spcAft>
                <a:spcPts val="600"/>
              </a:spcAft>
              <a:buClr>
                <a:schemeClr val="bg2"/>
              </a:buClr>
              <a:buNone/>
            </a:pPr>
            <a:r>
              <a:rPr lang="en-US" altLang="zh-CN" dirty="0">
                <a:ea typeface="SimHei" charset="-122"/>
                <a:cs typeface="SimHei" charset="-122"/>
              </a:rPr>
              <a:t>(</a:t>
            </a:r>
            <a:r>
              <a:rPr lang="zh-CN" altLang="en-US" dirty="0">
                <a:ea typeface="SimHei" charset="-122"/>
                <a:cs typeface="SimHei" charset="-122"/>
              </a:rPr>
              <a:t>办公室、办公桌、会议室，区域</a:t>
            </a:r>
            <a:r>
              <a:rPr lang="en-US" altLang="zh-CN" dirty="0">
                <a:ea typeface="SimHei" charset="-122"/>
                <a:cs typeface="SimHei" charset="-122"/>
              </a:rPr>
              <a:t>)</a:t>
            </a:r>
            <a:r>
              <a:rPr lang="zh-CN" altLang="en-US" dirty="0">
                <a:ea typeface="SimHei" charset="-122"/>
                <a:cs typeface="SimHei" charset="-122"/>
              </a:rPr>
              <a:t> </a:t>
            </a:r>
            <a:endParaRPr lang="en-US" altLang="zh-CN" dirty="0">
              <a:ea typeface="SimHei" charset="-122"/>
              <a:cs typeface="SimHei" charset="-122"/>
            </a:endParaRPr>
          </a:p>
          <a:p>
            <a:pPr lvl="1">
              <a:spcAft>
                <a:spcPts val="600"/>
              </a:spcAft>
              <a:buClr>
                <a:schemeClr val="bg2"/>
              </a:buClr>
            </a:pPr>
            <a:r>
              <a:rPr lang="zh-CN" altLang="en-US" dirty="0">
                <a:ea typeface="SimHei" charset="-122"/>
                <a:cs typeface="SimHei" charset="-122"/>
              </a:rPr>
              <a:t>卫生状况及社交距离优化</a:t>
            </a:r>
            <a:r>
              <a:rPr lang="en-US" dirty="0">
                <a:ea typeface="SimHei" charset="-122"/>
                <a:cs typeface="SimHei" charset="-122"/>
              </a:rPr>
              <a:t> </a:t>
            </a:r>
            <a:br>
              <a:rPr lang="en-US" dirty="0">
                <a:ea typeface="SimHei" charset="-122"/>
                <a:cs typeface="SimHei" charset="-122"/>
              </a:rPr>
            </a:br>
            <a:r>
              <a:rPr lang="en-US" dirty="0">
                <a:ea typeface="SimHei" charset="-122"/>
                <a:cs typeface="SimHei" charset="-122"/>
              </a:rPr>
              <a:t>(</a:t>
            </a:r>
            <a:r>
              <a:rPr lang="zh-CN" altLang="en-US" dirty="0">
                <a:ea typeface="SimHei" charset="-122"/>
                <a:cs typeface="SimHei" charset="-122"/>
              </a:rPr>
              <a:t>按占用情况以及具体需求提供服务 </a:t>
            </a:r>
            <a:r>
              <a:rPr lang="en-US" dirty="0">
                <a:ea typeface="SimHei" charset="-122"/>
                <a:cs typeface="SimHei" charset="-122"/>
              </a:rPr>
              <a:t>/</a:t>
            </a:r>
            <a:r>
              <a:rPr lang="zh-CN" altLang="en-US" dirty="0">
                <a:ea typeface="SimHei" charset="-122"/>
                <a:cs typeface="SimHei" charset="-122"/>
              </a:rPr>
              <a:t> 清洁</a:t>
            </a:r>
            <a:r>
              <a:rPr lang="en-US" dirty="0">
                <a:ea typeface="SimHei" charset="-122"/>
                <a:cs typeface="SimHei" charset="-122"/>
              </a:rPr>
              <a:t>) </a:t>
            </a:r>
          </a:p>
          <a:p>
            <a:pPr lvl="1">
              <a:spcAft>
                <a:spcPts val="600"/>
              </a:spcAft>
              <a:buClr>
                <a:schemeClr val="bg2"/>
              </a:buClr>
            </a:pPr>
            <a:r>
              <a:rPr lang="zh-CN" altLang="en-US" dirty="0">
                <a:ea typeface="SimHei" charset="-122"/>
                <a:cs typeface="SimHei" charset="-122"/>
              </a:rPr>
              <a:t>久经验证：</a:t>
            </a:r>
            <a:r>
              <a:rPr lang="en-US" altLang="zh-CN" dirty="0">
                <a:ea typeface="SimHei" charset="-122"/>
                <a:cs typeface="SimHei" charset="-122"/>
              </a:rPr>
              <a:t>EnOcean</a:t>
            </a:r>
            <a:r>
              <a:rPr lang="zh-CN" altLang="en-US" dirty="0">
                <a:ea typeface="SimHei" charset="-122"/>
                <a:cs typeface="SimHei" charset="-122"/>
              </a:rPr>
              <a:t>技术已在超过</a:t>
            </a:r>
            <a:r>
              <a:rPr lang="en-US" altLang="zh-CN" dirty="0">
                <a:ea typeface="SimHei" charset="-122"/>
                <a:cs typeface="SimHei" charset="-122"/>
              </a:rPr>
              <a:t>1,000,000+ </a:t>
            </a:r>
            <a:r>
              <a:rPr lang="zh-CN" altLang="en-US" dirty="0">
                <a:ea typeface="SimHei" charset="-122"/>
                <a:cs typeface="SimHei" charset="-122"/>
              </a:rPr>
              <a:t>建筑中 </a:t>
            </a:r>
            <a:r>
              <a:rPr lang="en-US" altLang="zh-CN" dirty="0">
                <a:ea typeface="SimHei" charset="-122"/>
                <a:cs typeface="SimHei" charset="-122"/>
              </a:rPr>
              <a:t>(</a:t>
            </a:r>
            <a:r>
              <a:rPr lang="zh-CN" altLang="en-US" dirty="0">
                <a:ea typeface="SimHei" charset="-122"/>
                <a:cs typeface="SimHei" charset="-122"/>
              </a:rPr>
              <a:t>例如办公室、学校、酒店、医院、工业和历史建筑、零售场所</a:t>
            </a:r>
            <a:r>
              <a:rPr lang="en-US" altLang="zh-CN" dirty="0">
                <a:ea typeface="SimHei" charset="-122"/>
                <a:cs typeface="SimHei" charset="-122"/>
              </a:rPr>
              <a:t>)</a:t>
            </a:r>
            <a:r>
              <a:rPr lang="zh-CN" altLang="en-US" dirty="0">
                <a:ea typeface="SimHei" charset="-122"/>
                <a:cs typeface="SimHei" charset="-122"/>
              </a:rPr>
              <a:t> 中成功安装使用</a:t>
            </a:r>
            <a:endParaRPr lang="en-US" altLang="zh-CN" dirty="0">
              <a:ea typeface="SimHei" charset="-122"/>
              <a:cs typeface="Sim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193936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04EA-32A2-1849-A878-83B06E985E2F}" type="datetime6">
              <a:rPr lang="zh-CN" altLang="en-US">
                <a:ea typeface="SimHei" charset="-122"/>
                <a:cs typeface="SimHei" charset="-122"/>
              </a:rPr>
              <a:t>2023年7月</a:t>
            </a:fld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>
                <a:ea typeface="SimHei" charset="-122"/>
                <a:cs typeface="SimHei" charset="-122"/>
              </a:rPr>
              <a:t>© EnOcean Alliance │ Graham Martin</a:t>
            </a:r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FFFF-0459-1548-BF1D-68458CC882AC}" type="slidenum">
              <a:rPr lang="de-DE">
                <a:ea typeface="SimHei" charset="-122"/>
                <a:cs typeface="SimHei" charset="-122"/>
              </a:rPr>
              <a:pPr/>
              <a:t>13</a:t>
            </a:fld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ea typeface="SimHei" charset="-122"/>
                <a:cs typeface="SimHei" charset="-122"/>
              </a:rPr>
              <a:t>8. </a:t>
            </a:r>
            <a:r>
              <a:rPr lang="zh-CN" altLang="en-US" dirty="0">
                <a:ea typeface="SimHei" charset="-122"/>
                <a:cs typeface="SimHei" charset="-122"/>
              </a:rPr>
              <a:t>强大的专业网络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SimHei" charset="-122"/>
                <a:cs typeface="SimHei" charset="-122"/>
              </a:rPr>
              <a:t>加入我们</a:t>
            </a:r>
            <a:endParaRPr lang="de-DE" dirty="0">
              <a:latin typeface="+mn-lt"/>
              <a:ea typeface="SimHei" charset="-122"/>
              <a:cs typeface="SimHei" charset="-122"/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ea typeface="SimHei" charset="-122"/>
                <a:cs typeface="SimHei" charset="-122"/>
              </a:rPr>
              <a:t>自</a:t>
            </a:r>
            <a:r>
              <a:rPr lang="en-US" altLang="zh-CN" dirty="0">
                <a:ea typeface="SimHei" charset="-122"/>
                <a:cs typeface="SimHei" charset="-122"/>
              </a:rPr>
              <a:t>2008</a:t>
            </a:r>
            <a:r>
              <a:rPr lang="zh-CN" altLang="en-US" dirty="0">
                <a:ea typeface="SimHei" charset="-122"/>
                <a:cs typeface="SimHei" charset="-122"/>
              </a:rPr>
              <a:t>年成立以来，</a:t>
            </a:r>
            <a:r>
              <a:rPr lang="en-US" dirty="0">
                <a:ea typeface="SimHei" charset="-122"/>
                <a:cs typeface="SimHei" charset="-122"/>
              </a:rPr>
              <a:t>EnOcean</a:t>
            </a:r>
            <a:r>
              <a:rPr lang="zh-CN" altLang="en-US" dirty="0">
                <a:ea typeface="SimHei" charset="-122"/>
                <a:cs typeface="SimHei" charset="-122"/>
              </a:rPr>
              <a:t>联盟已发展到</a:t>
            </a:r>
            <a:r>
              <a:rPr lang="en-US" altLang="zh-CN" dirty="0">
                <a:ea typeface="SimHei" charset="-122"/>
                <a:cs typeface="SimHei" charset="-122"/>
              </a:rPr>
              <a:t>400</a:t>
            </a:r>
            <a:r>
              <a:rPr lang="zh-CN" altLang="en-US" dirty="0">
                <a:ea typeface="SimHei" charset="-122"/>
                <a:cs typeface="SimHei" charset="-122"/>
              </a:rPr>
              <a:t>多个成员。我们的董事会团结了智能家居、智能建筑和智慧空间领域国际领先的解决方案提供商的代表。</a:t>
            </a:r>
          </a:p>
          <a:p>
            <a:r>
              <a:rPr lang="en-US" dirty="0">
                <a:ea typeface="SimHei" charset="-122"/>
                <a:cs typeface="SimHei" charset="-122"/>
              </a:rPr>
              <a:t> </a:t>
            </a:r>
          </a:p>
          <a:p>
            <a:r>
              <a:rPr lang="en-US" dirty="0">
                <a:ea typeface="SimHei" charset="-122"/>
                <a:cs typeface="SimHei" charset="-122"/>
              </a:rPr>
              <a:t>EnOcean</a:t>
            </a:r>
            <a:r>
              <a:rPr lang="zh-CN" altLang="en-US" dirty="0">
                <a:ea typeface="SimHei" charset="-122"/>
                <a:cs typeface="SimHei" charset="-122"/>
              </a:rPr>
              <a:t>联盟成员可立即接入充满活力的、可互操作的生态系统，从而提供解决方案、产品和服务，创造新的商机，并从中受益。</a:t>
            </a:r>
          </a:p>
        </p:txBody>
      </p:sp>
    </p:spTree>
    <p:extLst>
      <p:ext uri="{BB962C8B-B14F-4D97-AF65-F5344CB8AC3E}">
        <p14:creationId xmlns:p14="http://schemas.microsoft.com/office/powerpoint/2010/main" val="406542289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30212" y="1808163"/>
            <a:ext cx="7028984" cy="4502150"/>
          </a:xfrm>
        </p:spPr>
        <p:txBody>
          <a:bodyPr/>
          <a:lstStyle/>
          <a:p>
            <a:r>
              <a:rPr lang="zh-CN" altLang="en-US" sz="1800" dirty="0">
                <a:ea typeface="SimHei" charset="-122"/>
                <a:cs typeface="SimHei" charset="-122"/>
              </a:rPr>
              <a:t>我们希望通过利用</a:t>
            </a:r>
            <a:r>
              <a:rPr lang="en-US" altLang="zh-CN" sz="1800" dirty="0">
                <a:ea typeface="SimHei" charset="-122"/>
                <a:cs typeface="SimHei" charset="-122"/>
              </a:rPr>
              <a:t>EnOcean</a:t>
            </a:r>
            <a:r>
              <a:rPr lang="zh-CN" altLang="en-US" sz="1800" dirty="0">
                <a:ea typeface="SimHei" charset="-122"/>
                <a:cs typeface="SimHei" charset="-122"/>
              </a:rPr>
              <a:t>能量采集无线标准的无限潜力来创建一个更健康、更安全和环保的世界。</a:t>
            </a:r>
            <a:endParaRPr lang="en-US" sz="1800" dirty="0">
              <a:ea typeface="SimHei" charset="-122"/>
              <a:cs typeface="SimHei" charset="-122"/>
            </a:endParaRPr>
          </a:p>
          <a:p>
            <a:endParaRPr lang="de-DE" sz="1800" dirty="0">
              <a:ea typeface="SimHei" charset="-122"/>
              <a:cs typeface="SimHei" charset="-122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41EA-B879-E349-9075-B2795A58C8AD}" type="datetime6">
              <a:rPr lang="zh-CN" altLang="en-US">
                <a:ea typeface="SimHei" charset="-122"/>
                <a:cs typeface="SimHei" charset="-122"/>
              </a:rPr>
              <a:t>2023年7月</a:t>
            </a:fld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>
                <a:ea typeface="SimHei" charset="-122"/>
                <a:cs typeface="SimHei" charset="-122"/>
              </a:rPr>
              <a:t>© EnOcean Alliance │ Graham Martin</a:t>
            </a:r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FFFF-0459-1548-BF1D-68458CC882AC}" type="slidenum">
              <a:rPr lang="de-DE">
                <a:ea typeface="SimHei" charset="-122"/>
                <a:cs typeface="SimHei" charset="-122"/>
              </a:rPr>
              <a:t>14</a:t>
            </a:fld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ea typeface="SimHei" charset="-122"/>
                <a:cs typeface="SimHei" charset="-122"/>
              </a:rPr>
              <a:t>9. </a:t>
            </a:r>
            <a:r>
              <a:rPr lang="zh-CN" altLang="en-US" dirty="0">
                <a:ea typeface="SimHei" charset="-122"/>
                <a:cs typeface="SimHei" charset="-122"/>
              </a:rPr>
              <a:t>我们的愿景</a:t>
            </a:r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8" name="Inhaltsplatzhalter 1"/>
          <p:cNvSpPr txBox="1">
            <a:spLocks/>
          </p:cNvSpPr>
          <p:nvPr/>
        </p:nvSpPr>
        <p:spPr>
          <a:xfrm>
            <a:off x="430212" y="1111273"/>
            <a:ext cx="8283575" cy="52628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Arial"/>
              <a:buNone/>
              <a:defRPr sz="2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457200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Lucida Grande"/>
              <a:buChar char="&gt;"/>
              <a:defRPr sz="2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Lucida Grande"/>
              <a:buChar char="&gt;"/>
              <a:defRPr sz="2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538163" indent="-176213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Arial"/>
              <a:buChar char="–"/>
              <a:defRPr sz="2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715963" indent="-17780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Lucida Grande"/>
              <a:buChar char="–"/>
              <a:defRPr sz="2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400" dirty="0">
                <a:ea typeface="SimHei" charset="-122"/>
                <a:cs typeface="SimHei" charset="-122"/>
              </a:rPr>
              <a:t>清晰的愿景</a:t>
            </a:r>
            <a:endParaRPr lang="de-DE" sz="3400" i="1" dirty="0">
              <a:ea typeface="SimHei" charset="-122"/>
              <a:cs typeface="Sim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270067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41EA-B879-E349-9075-B2795A58C8AD}" type="datetime6">
              <a:rPr lang="zh-CN" altLang="en-US">
                <a:ea typeface="SimHei" charset="-122"/>
                <a:cs typeface="SimHei" charset="-122"/>
              </a:rPr>
              <a:t>2023年7月</a:t>
            </a:fld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>
                <a:ea typeface="SimHei" charset="-122"/>
                <a:cs typeface="SimHei" charset="-122"/>
              </a:rPr>
              <a:t>© EnOcean Alliance │ Graham Martin</a:t>
            </a:r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FFFF-0459-1548-BF1D-68458CC882AC}" type="slidenum">
              <a:rPr lang="de-DE">
                <a:ea typeface="SimHei" charset="-122"/>
                <a:cs typeface="SimHei" charset="-122"/>
              </a:rPr>
              <a:t>15</a:t>
            </a:fld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ea typeface="SimHei" charset="-122"/>
                <a:cs typeface="SimHei" charset="-122"/>
              </a:rPr>
              <a:t> </a:t>
            </a:r>
          </a:p>
        </p:txBody>
      </p:sp>
      <p:sp>
        <p:nvSpPr>
          <p:cNvPr id="7" name="Inhaltsplatzhalter 1"/>
          <p:cNvSpPr txBox="1">
            <a:spLocks/>
          </p:cNvSpPr>
          <p:nvPr/>
        </p:nvSpPr>
        <p:spPr>
          <a:xfrm>
            <a:off x="430212" y="1111273"/>
            <a:ext cx="8283575" cy="52628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Arial"/>
              <a:buNone/>
              <a:defRPr sz="2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457200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Lucida Grande"/>
              <a:buChar char="&gt;"/>
              <a:defRPr sz="2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Lucida Grande"/>
              <a:buChar char="&gt;"/>
              <a:defRPr sz="2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538163" indent="-176213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Arial"/>
              <a:buChar char="–"/>
              <a:defRPr sz="2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715963" indent="-17780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Lucida Grande"/>
              <a:buChar char="–"/>
              <a:defRPr sz="2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ea typeface="SimHei" charset="-122"/>
                <a:cs typeface="SimHei" charset="-122"/>
              </a:rPr>
              <a:t>EnOcean</a:t>
            </a:r>
            <a:r>
              <a:rPr lang="zh-CN" altLang="en-US" sz="1800" dirty="0">
                <a:ea typeface="SimHei" charset="-122"/>
                <a:cs typeface="SimHei" charset="-122"/>
              </a:rPr>
              <a:t>联盟</a:t>
            </a:r>
            <a:endParaRPr lang="en-US" sz="1800" dirty="0">
              <a:ea typeface="SimHei" charset="-122"/>
              <a:cs typeface="SimHei" charset="-122"/>
            </a:endParaRPr>
          </a:p>
        </p:txBody>
      </p:sp>
      <p:sp>
        <p:nvSpPr>
          <p:cNvPr id="8" name="Inhaltsplatzhalter 1"/>
          <p:cNvSpPr txBox="1">
            <a:spLocks/>
          </p:cNvSpPr>
          <p:nvPr/>
        </p:nvSpPr>
        <p:spPr>
          <a:xfrm>
            <a:off x="430212" y="4563752"/>
            <a:ext cx="8283575" cy="526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Arial"/>
              <a:buNone/>
              <a:defRPr sz="2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457200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Lucida Grande"/>
              <a:buChar char="&gt;"/>
              <a:defRPr sz="2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Lucida Grande"/>
              <a:buChar char="&gt;"/>
              <a:defRPr sz="2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538163" indent="-176213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Arial"/>
              <a:buChar char="–"/>
              <a:defRPr sz="2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715963" indent="-17780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Lucida Grande"/>
              <a:buChar char="–"/>
              <a:defRPr sz="2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800" dirty="0">
                <a:ea typeface="SimHei" charset="-122"/>
                <a:cs typeface="SimHei" charset="-122"/>
              </a:rPr>
              <a:t>感谢您的关注</a:t>
            </a:r>
            <a:r>
              <a:rPr lang="en-US" sz="1800" dirty="0">
                <a:ea typeface="SimHei" charset="-122"/>
                <a:cs typeface="SimHei" charset="-122"/>
              </a:rPr>
              <a:t>!</a:t>
            </a:r>
          </a:p>
          <a:p>
            <a:pPr algn="ctr"/>
            <a:r>
              <a:rPr lang="pl-PL" sz="1800" dirty="0" err="1">
                <a:ea typeface="SimHei" charset="-122"/>
                <a:cs typeface="SimHei" charset="-122"/>
              </a:rPr>
              <a:t>www.enocean-alliance.org</a:t>
            </a:r>
            <a:endParaRPr lang="en-US" sz="1800" dirty="0">
              <a:ea typeface="SimHei" charset="-122"/>
              <a:cs typeface="SimHei" charset="-122"/>
            </a:endParaRPr>
          </a:p>
        </p:txBody>
      </p:sp>
      <p:pic>
        <p:nvPicPr>
          <p:cNvPr id="9" name="Bild 8" descr="sm_ic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693" y="5445224"/>
            <a:ext cx="1770612" cy="378865"/>
          </a:xfrm>
          <a:prstGeom prst="rect">
            <a:avLst/>
          </a:prstGeom>
        </p:spPr>
      </p:pic>
      <p:pic>
        <p:nvPicPr>
          <p:cNvPr id="10" name="Bild 9" descr="Bildschirmfoto 2020-05-27 um 11.09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2" y="2455470"/>
            <a:ext cx="8283576" cy="1532072"/>
          </a:xfrm>
          <a:prstGeom prst="rect">
            <a:avLst/>
          </a:prstGeom>
        </p:spPr>
      </p:pic>
      <p:sp>
        <p:nvSpPr>
          <p:cNvPr id="11" name="Rechteck 10">
            <a:hlinkClick r:id="rId4" tooltip="https://www.youtube.com/watch?v=uhEtWMiuhEE "/>
          </p:cNvPr>
          <p:cNvSpPr/>
          <p:nvPr/>
        </p:nvSpPr>
        <p:spPr>
          <a:xfrm>
            <a:off x="430214" y="2455470"/>
            <a:ext cx="2726643" cy="15320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12" name="Rechteck 11">
            <a:hlinkClick r:id="rId5" tooltip="https://www.youtube.com/watch?v=zt5iXARerug "/>
          </p:cNvPr>
          <p:cNvSpPr/>
          <p:nvPr/>
        </p:nvSpPr>
        <p:spPr>
          <a:xfrm>
            <a:off x="3206072" y="2455470"/>
            <a:ext cx="2726643" cy="15320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13" name="Rechteck 12">
            <a:hlinkClick r:id="rId6" tooltip="https://www.youtube.com/watch?v=7sxspSmr0zk"/>
          </p:cNvPr>
          <p:cNvSpPr/>
          <p:nvPr/>
        </p:nvSpPr>
        <p:spPr>
          <a:xfrm>
            <a:off x="5987144" y="2455470"/>
            <a:ext cx="2726643" cy="15320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14" name="Rechteck 13">
            <a:hlinkClick r:id="rId7" tooltip="https://twitter.com/EnOceanAlliance"/>
          </p:cNvPr>
          <p:cNvSpPr/>
          <p:nvPr/>
        </p:nvSpPr>
        <p:spPr>
          <a:xfrm>
            <a:off x="3683519" y="5448233"/>
            <a:ext cx="386378" cy="3726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15" name="Rechteck 14">
            <a:hlinkClick r:id="rId8" tooltip="https://www.facebook.com/EnOceanAlliance/"/>
          </p:cNvPr>
          <p:cNvSpPr/>
          <p:nvPr/>
        </p:nvSpPr>
        <p:spPr>
          <a:xfrm>
            <a:off x="4150244" y="5448233"/>
            <a:ext cx="386378" cy="3726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16" name="Rechteck 15">
            <a:hlinkClick r:id="rId9" tooltip="https://www.linkedin.com/company/enoceanalliance/"/>
          </p:cNvPr>
          <p:cNvSpPr/>
          <p:nvPr/>
        </p:nvSpPr>
        <p:spPr>
          <a:xfrm>
            <a:off x="4610619" y="5448233"/>
            <a:ext cx="386378" cy="3726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17" name="Rechteck 16">
            <a:hlinkClick r:id="rId10" tooltip="http://www.youtube.com/c/EnOcean-Alliance"/>
          </p:cNvPr>
          <p:cNvSpPr/>
          <p:nvPr/>
        </p:nvSpPr>
        <p:spPr>
          <a:xfrm>
            <a:off x="5070927" y="5448233"/>
            <a:ext cx="386378" cy="3726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ea typeface="SimHei" charset="-122"/>
              <a:cs typeface="Sim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350495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ea typeface="SimHei" charset="-122"/>
                <a:cs typeface="SimHei" charset="-122"/>
              </a:rPr>
              <a:t>备用幻灯片</a:t>
            </a:r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41EA-B879-E349-9075-B2795A58C8AD}" type="datetime6">
              <a:rPr lang="zh-CN" altLang="en-US">
                <a:ea typeface="SimHei" charset="-122"/>
                <a:cs typeface="SimHei" charset="-122"/>
              </a:rPr>
              <a:t>2023年7月</a:t>
            </a:fld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>
                <a:ea typeface="SimHei" charset="-122"/>
                <a:cs typeface="SimHei" charset="-122"/>
              </a:rPr>
              <a:t>© EnOcean Alliance │ Graham Martin</a:t>
            </a:r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FFFF-0459-1548-BF1D-68458CC882AC}" type="slidenum">
              <a:rPr lang="de-DE">
                <a:ea typeface="SimHei" charset="-122"/>
                <a:cs typeface="SimHei" charset="-122"/>
              </a:rPr>
              <a:t>16</a:t>
            </a:fld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ea typeface="SimHei" charset="-122"/>
                <a:cs typeface="SimHei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290541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>
                <a:ea typeface="SimHei" charset="-122"/>
                <a:cs typeface="SimHei" charset="-122"/>
              </a:rPr>
              <a:t>© EnOcean Alliance │ Graham Martin</a:t>
            </a:r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ea typeface="SimHei" charset="-122"/>
                <a:cs typeface="SimHei" charset="-122"/>
              </a:rPr>
              <a:t>10. </a:t>
            </a:r>
            <a:r>
              <a:rPr lang="zh-CN" altLang="en-US" dirty="0">
                <a:ea typeface="SimHei" charset="-122"/>
                <a:cs typeface="SimHei" charset="-122"/>
              </a:rPr>
              <a:t>技术协作</a:t>
            </a:r>
            <a:endParaRPr lang="en-US" dirty="0">
              <a:ea typeface="SimHei" charset="-122"/>
              <a:cs typeface="SimHei" charset="-122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SimHei" charset="-122"/>
                <a:cs typeface="SimHei" charset="-122"/>
              </a:rPr>
              <a:t>技术协作</a:t>
            </a:r>
            <a:endParaRPr lang="de-DE" dirty="0">
              <a:latin typeface="+mn-lt"/>
              <a:ea typeface="SimHei" charset="-122"/>
              <a:cs typeface="SimHei" charset="-122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ea typeface="SimHei" charset="-122"/>
                <a:cs typeface="SimHei" charset="-122"/>
              </a:rPr>
              <a:t>来自联盟成员公司的创新工程师，在</a:t>
            </a:r>
            <a:r>
              <a:rPr lang="en-US" altLang="zh-CN" dirty="0">
                <a:ea typeface="SimHei" charset="-122"/>
                <a:cs typeface="SimHei" charset="-122"/>
              </a:rPr>
              <a:t>EnOcean</a:t>
            </a:r>
            <a:r>
              <a:rPr lang="zh-CN" altLang="en-US" dirty="0">
                <a:ea typeface="SimHei" charset="-122"/>
                <a:cs typeface="SimHei" charset="-122"/>
              </a:rPr>
              <a:t>联盟技术工作组内合作，通过研发新的产品与功能，从而改进并提升</a:t>
            </a:r>
            <a:r>
              <a:rPr lang="en-US" altLang="zh-CN" dirty="0">
                <a:ea typeface="SimHei" charset="-122"/>
                <a:cs typeface="SimHei" charset="-122"/>
              </a:rPr>
              <a:t>EnOcean</a:t>
            </a:r>
            <a:r>
              <a:rPr lang="zh-CN" altLang="en-US" dirty="0">
                <a:ea typeface="SimHei" charset="-122"/>
                <a:cs typeface="SimHei" charset="-122"/>
              </a:rPr>
              <a:t>标准。</a:t>
            </a:r>
            <a:endParaRPr lang="en-US" dirty="0">
              <a:ea typeface="SimHei" charset="-122"/>
              <a:cs typeface="SimHei" charset="-122"/>
            </a:endParaRPr>
          </a:p>
          <a:p>
            <a:endParaRPr lang="en-US" dirty="0">
              <a:ea typeface="SimHei" charset="-122"/>
              <a:cs typeface="SimHei" charset="-122"/>
            </a:endParaRPr>
          </a:p>
          <a:p>
            <a:r>
              <a:rPr lang="zh-CN" altLang="en-US" dirty="0">
                <a:ea typeface="SimHei" charset="-122"/>
                <a:cs typeface="SimHei" charset="-122"/>
              </a:rPr>
              <a:t>成员具有以下权益：</a:t>
            </a:r>
            <a:endParaRPr lang="en-US" b="1" dirty="0">
              <a:ea typeface="SimHei" charset="-122"/>
              <a:cs typeface="SimHei" charset="-122"/>
            </a:endParaRPr>
          </a:p>
          <a:p>
            <a:pPr lvl="1"/>
            <a:r>
              <a:rPr lang="zh-CN" altLang="en-US" dirty="0">
                <a:ea typeface="SimHei" charset="-122"/>
                <a:cs typeface="SimHei" charset="-122"/>
              </a:rPr>
              <a:t>软件 </a:t>
            </a:r>
            <a:r>
              <a:rPr lang="en-US" altLang="zh-CN" dirty="0">
                <a:ea typeface="SimHei" charset="-122"/>
                <a:cs typeface="SimHei" charset="-122"/>
              </a:rPr>
              <a:t>&amp; </a:t>
            </a:r>
            <a:r>
              <a:rPr lang="zh-CN" altLang="en-US" dirty="0">
                <a:ea typeface="SimHei" charset="-122"/>
                <a:cs typeface="SimHei" charset="-122"/>
              </a:rPr>
              <a:t>支持，以快速采纳基于</a:t>
            </a:r>
            <a:r>
              <a:rPr lang="en-US" altLang="zh-CN" dirty="0">
                <a:ea typeface="SimHei" charset="-122"/>
                <a:cs typeface="SimHei" charset="-122"/>
              </a:rPr>
              <a:t>EnOcean</a:t>
            </a:r>
            <a:r>
              <a:rPr lang="zh-CN" altLang="en-US" dirty="0">
                <a:ea typeface="SimHei" charset="-122"/>
                <a:cs typeface="SimHei" charset="-122"/>
              </a:rPr>
              <a:t>联盟技术规范的兼容产品</a:t>
            </a:r>
            <a:endParaRPr lang="en-US" altLang="zh-CN" dirty="0">
              <a:ea typeface="SimHei" charset="-122"/>
              <a:cs typeface="SimHei" charset="-122"/>
            </a:endParaRPr>
          </a:p>
          <a:p>
            <a:pPr lvl="1"/>
            <a:r>
              <a:rPr lang="zh-CN" altLang="en-US" dirty="0">
                <a:ea typeface="SimHei" charset="-122"/>
                <a:cs typeface="SimHei" charset="-122"/>
              </a:rPr>
              <a:t>提交在</a:t>
            </a:r>
            <a:r>
              <a:rPr lang="en-US" altLang="zh-CN" dirty="0">
                <a:ea typeface="SimHei" charset="-122"/>
                <a:cs typeface="SimHei" charset="-122"/>
              </a:rPr>
              <a:t>EnOcean</a:t>
            </a:r>
            <a:r>
              <a:rPr lang="zh-CN" altLang="en-US" dirty="0">
                <a:ea typeface="SimHei" charset="-122"/>
                <a:cs typeface="SimHei" charset="-122"/>
              </a:rPr>
              <a:t>标准中增加新功能、新规范的申请</a:t>
            </a:r>
            <a:endParaRPr lang="en-US" altLang="zh-CN" dirty="0">
              <a:ea typeface="SimHei" charset="-122"/>
              <a:cs typeface="SimHei" charset="-122"/>
            </a:endParaRPr>
          </a:p>
          <a:p>
            <a:pPr lvl="1"/>
            <a:r>
              <a:rPr lang="zh-CN" altLang="en-US" dirty="0">
                <a:ea typeface="SimHei" charset="-122"/>
                <a:cs typeface="SimHei" charset="-122"/>
              </a:rPr>
              <a:t>参与新的研发和测试计划</a:t>
            </a:r>
            <a:endParaRPr lang="en-US" altLang="zh-CN" dirty="0">
              <a:ea typeface="SimHei" charset="-122"/>
              <a:cs typeface="SimHei" charset="-122"/>
            </a:endParaRPr>
          </a:p>
          <a:p>
            <a:pPr lvl="1"/>
            <a:r>
              <a:rPr lang="zh-CN" altLang="en-US" dirty="0">
                <a:ea typeface="SimHei" charset="-122"/>
                <a:cs typeface="SimHei" charset="-122"/>
              </a:rPr>
              <a:t>为兼容产品所提供的专属制造商</a:t>
            </a:r>
            <a:r>
              <a:rPr lang="en-US" altLang="zh-CN" dirty="0">
                <a:ea typeface="SimHei" charset="-122"/>
                <a:cs typeface="SimHei" charset="-122"/>
              </a:rPr>
              <a:t>ID</a:t>
            </a:r>
            <a:endParaRPr lang="en-US" dirty="0">
              <a:ea typeface="SimHei" charset="-122"/>
              <a:cs typeface="SimHei" charset="-122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BF2E-7095-BD44-9969-65DE65D4025C}" type="datetime6">
              <a:rPr lang="zh-CN" altLang="en-US">
                <a:ea typeface="SimHei" charset="-122"/>
                <a:cs typeface="SimHei" charset="-122"/>
              </a:rPr>
              <a:t>2023年7月</a:t>
            </a:fld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FFFF-0459-1548-BF1D-68458CC882AC}" type="slidenum">
              <a:rPr lang="de-DE">
                <a:ea typeface="SimHei" charset="-122"/>
                <a:cs typeface="SimHei" charset="-122"/>
              </a:rPr>
              <a:pPr/>
              <a:t>17</a:t>
            </a:fld>
            <a:endParaRPr lang="de-DE" dirty="0">
              <a:ea typeface="SimHei" charset="-122"/>
              <a:cs typeface="Sim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4983602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302839" y="769706"/>
            <a:ext cx="3554161" cy="5540607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04EA-32A2-1849-A878-83B06E985E2F}" type="datetime6">
              <a:rPr lang="zh-CN" altLang="en-US">
                <a:ea typeface="SimHei" charset="-122"/>
                <a:cs typeface="SimHei" charset="-122"/>
              </a:rPr>
              <a:t>2023年7月</a:t>
            </a:fld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>
                <a:ea typeface="SimHei" charset="-122"/>
                <a:cs typeface="SimHei" charset="-122"/>
              </a:rPr>
              <a:t>© EnOcean Alliance │ Graham Martin</a:t>
            </a:r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FFFF-0459-1548-BF1D-68458CC882AC}" type="slidenum">
              <a:rPr lang="de-DE">
                <a:ea typeface="SimHei" charset="-122"/>
                <a:cs typeface="SimHei" charset="-122"/>
              </a:rPr>
              <a:pPr/>
              <a:t>18</a:t>
            </a:fld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ea typeface="SimHei" charset="-122"/>
                <a:cs typeface="SimHei" charset="-122"/>
              </a:rPr>
              <a:t>11. </a:t>
            </a:r>
            <a:r>
              <a:rPr lang="zh-CN" altLang="en-US" dirty="0">
                <a:ea typeface="SimHei" charset="-122"/>
                <a:cs typeface="SimHei" charset="-122"/>
              </a:rPr>
              <a:t>市场协作</a:t>
            </a:r>
            <a:endParaRPr lang="en-US" dirty="0">
              <a:ea typeface="SimHei" charset="-122"/>
              <a:cs typeface="SimHei" charset="-122"/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SimHei" charset="-122"/>
                <a:cs typeface="SimHei" charset="-122"/>
              </a:rPr>
              <a:t>市场协作</a:t>
            </a:r>
            <a:endParaRPr lang="de-DE" dirty="0">
              <a:latin typeface="+mn-lt"/>
              <a:ea typeface="SimHei" charset="-122"/>
              <a:cs typeface="SimHei" charset="-122"/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chemeClr val="tx2"/>
              </a:buClr>
            </a:pPr>
            <a:r>
              <a:rPr lang="zh-CN" altLang="en-US" dirty="0">
                <a:ea typeface="SimHei" charset="-122"/>
                <a:cs typeface="SimHei" charset="-122"/>
              </a:rPr>
              <a:t>大部分会费被投入到市场及社交活动中</a:t>
            </a:r>
            <a:endParaRPr lang="en-US" dirty="0">
              <a:ea typeface="SimHei" charset="-122"/>
              <a:cs typeface="SimHei" charset="-122"/>
            </a:endParaRPr>
          </a:p>
          <a:p>
            <a:pPr lvl="1">
              <a:buClr>
                <a:schemeClr val="tx2"/>
              </a:buClr>
            </a:pPr>
            <a:endParaRPr lang="en-US" dirty="0">
              <a:ea typeface="SimHei" charset="-122"/>
              <a:cs typeface="SimHei" charset="-122"/>
            </a:endParaRPr>
          </a:p>
          <a:p>
            <a:pPr lvl="1">
              <a:buClr>
                <a:schemeClr val="tx2"/>
              </a:buClr>
            </a:pPr>
            <a:r>
              <a:rPr lang="en-US" altLang="zh-CN" dirty="0">
                <a:ea typeface="SimHei" charset="-122"/>
                <a:cs typeface="SimHei" charset="-122"/>
              </a:rPr>
              <a:t>EnOcean</a:t>
            </a:r>
            <a:r>
              <a:rPr lang="zh-CN" altLang="en-US" dirty="0">
                <a:ea typeface="SimHei" charset="-122"/>
                <a:cs typeface="SimHei" charset="-122"/>
              </a:rPr>
              <a:t>联盟官网大量展示成员公司的产品和解决方案</a:t>
            </a:r>
            <a:endParaRPr lang="en-US" dirty="0">
              <a:ea typeface="SimHei" charset="-122"/>
              <a:cs typeface="SimHei" charset="-122"/>
            </a:endParaRPr>
          </a:p>
          <a:p>
            <a:pPr lvl="1">
              <a:buClr>
                <a:schemeClr val="tx2"/>
              </a:buClr>
            </a:pPr>
            <a:endParaRPr lang="en-US" dirty="0">
              <a:ea typeface="SimHei" charset="-122"/>
              <a:cs typeface="SimHei" charset="-122"/>
            </a:endParaRPr>
          </a:p>
          <a:p>
            <a:pPr lvl="1">
              <a:buClr>
                <a:schemeClr val="tx2"/>
              </a:buClr>
            </a:pPr>
            <a:r>
              <a:rPr lang="zh-CN" altLang="en-US" dirty="0">
                <a:ea typeface="SimHei" charset="-122"/>
                <a:cs typeface="SimHei" charset="-122"/>
              </a:rPr>
              <a:t>社交媒体推广</a:t>
            </a:r>
            <a:r>
              <a:rPr lang="en-US" dirty="0">
                <a:ea typeface="SimHei" charset="-122"/>
                <a:cs typeface="SimHei" charset="-122"/>
              </a:rPr>
              <a:t> </a:t>
            </a:r>
          </a:p>
          <a:p>
            <a:pPr marL="184150" lvl="2" indent="0">
              <a:buClr>
                <a:schemeClr val="tx2"/>
              </a:buClr>
              <a:buNone/>
            </a:pPr>
            <a:r>
              <a:rPr lang="en-US" dirty="0">
                <a:ea typeface="SimHei" charset="-122"/>
                <a:cs typeface="SimHei" charset="-122"/>
              </a:rPr>
              <a:t>(YouTube, Twitter, Facebook, </a:t>
            </a:r>
            <a:r>
              <a:rPr lang="de-DE" dirty="0">
                <a:ea typeface="SimHei" charset="-122"/>
                <a:cs typeface="SimHei" charset="-122"/>
              </a:rPr>
              <a:t>LinkedIn</a:t>
            </a:r>
            <a:r>
              <a:rPr lang="en-US" dirty="0">
                <a:ea typeface="SimHei" charset="-122"/>
                <a:cs typeface="SimHei" charset="-122"/>
              </a:rPr>
              <a:t>)</a:t>
            </a:r>
          </a:p>
          <a:p>
            <a:pPr lvl="1">
              <a:buClr>
                <a:schemeClr val="tx2"/>
              </a:buClr>
            </a:pPr>
            <a:endParaRPr lang="en-US" dirty="0">
              <a:ea typeface="SimHei" charset="-122"/>
              <a:cs typeface="SimHei" charset="-122"/>
            </a:endParaRPr>
          </a:p>
          <a:p>
            <a:pPr lvl="1">
              <a:buClr>
                <a:schemeClr val="tx2"/>
              </a:buClr>
            </a:pPr>
            <a:r>
              <a:rPr lang="zh-CN" altLang="en-US" dirty="0">
                <a:ea typeface="SimHei" charset="-122"/>
                <a:cs typeface="SimHei" charset="-122"/>
              </a:rPr>
              <a:t>成员可获取的营销及培训资料</a:t>
            </a:r>
            <a:endParaRPr lang="en-US" dirty="0">
              <a:ea typeface="SimHei" charset="-122"/>
              <a:cs typeface="SimHei" charset="-122"/>
            </a:endParaRPr>
          </a:p>
          <a:p>
            <a:pPr lvl="1">
              <a:buClr>
                <a:schemeClr val="tx2"/>
              </a:buClr>
            </a:pPr>
            <a:endParaRPr lang="en-US" dirty="0">
              <a:ea typeface="SimHei" charset="-122"/>
              <a:cs typeface="SimHei" charset="-122"/>
            </a:endParaRPr>
          </a:p>
          <a:p>
            <a:pPr lvl="1">
              <a:buClr>
                <a:schemeClr val="tx2"/>
              </a:buClr>
            </a:pPr>
            <a:r>
              <a:rPr lang="zh-CN" altLang="en-US" dirty="0">
                <a:ea typeface="SimHei" charset="-122"/>
                <a:cs typeface="SimHei" charset="-122"/>
              </a:rPr>
              <a:t>联盟杂志进入全球建筑专业人士社区</a:t>
            </a:r>
            <a:endParaRPr lang="en-US" altLang="zh-CN" dirty="0">
              <a:ea typeface="SimHei" charset="-122"/>
              <a:cs typeface="SimHei" charset="-122"/>
            </a:endParaRPr>
          </a:p>
          <a:p>
            <a:pPr lvl="1">
              <a:buClr>
                <a:schemeClr val="tx2"/>
              </a:buClr>
            </a:pPr>
            <a:endParaRPr lang="en-US" dirty="0">
              <a:ea typeface="SimHei" charset="-122"/>
              <a:cs typeface="SimHei" charset="-122"/>
            </a:endParaRPr>
          </a:p>
          <a:p>
            <a:pPr lvl="1">
              <a:buClr>
                <a:schemeClr val="tx2"/>
              </a:buClr>
            </a:pPr>
            <a:r>
              <a:rPr lang="zh-CN" altLang="en-US" dirty="0">
                <a:ea typeface="SimHei" charset="-122"/>
                <a:cs typeface="SimHei" charset="-122"/>
              </a:rPr>
              <a:t>广泛参与国际贸易展览会</a:t>
            </a:r>
            <a:endParaRPr lang="de-DE" dirty="0">
              <a:ea typeface="SimHei" charset="-122"/>
              <a:cs typeface="Sim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6217090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04EA-32A2-1849-A878-83B06E985E2F}" type="datetime6">
              <a:rPr lang="zh-CN" altLang="en-US">
                <a:ea typeface="SimHei" charset="-122"/>
                <a:cs typeface="SimHei" charset="-122"/>
              </a:rPr>
              <a:t>2023年7月</a:t>
            </a:fld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>
                <a:ea typeface="SimHei" charset="-122"/>
                <a:cs typeface="SimHei" charset="-122"/>
              </a:rPr>
              <a:t>© EnOcean Alliance │ Graham Martin</a:t>
            </a:r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FFFF-0459-1548-BF1D-68458CC882AC}" type="slidenum">
              <a:rPr lang="de-DE">
                <a:ea typeface="SimHei" charset="-122"/>
                <a:cs typeface="SimHei" charset="-122"/>
              </a:rPr>
              <a:pPr/>
              <a:t>19</a:t>
            </a:fld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ea typeface="SimHei" charset="-122"/>
                <a:cs typeface="SimHei" charset="-122"/>
              </a:rPr>
              <a:t>12. </a:t>
            </a:r>
            <a:r>
              <a:rPr lang="zh-CN" altLang="en-US" dirty="0">
                <a:ea typeface="SimHei" charset="-122"/>
                <a:cs typeface="SimHei" charset="-122"/>
              </a:rPr>
              <a:t>无限的应用</a:t>
            </a:r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SimHei" charset="-122"/>
                <a:cs typeface="SimHei" charset="-122"/>
              </a:rPr>
              <a:t>无限的应用</a:t>
            </a:r>
            <a:endParaRPr lang="de-DE" dirty="0">
              <a:latin typeface="+mn-lt"/>
              <a:ea typeface="SimHei" charset="-122"/>
              <a:cs typeface="SimHei" charset="-122"/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ea typeface="SimHei" charset="-122"/>
                <a:cs typeface="SimHei" charset="-122"/>
              </a:rPr>
              <a:t>由能量采集技术供能，</a:t>
            </a:r>
            <a:r>
              <a:rPr lang="en-US" dirty="0">
                <a:ea typeface="SimHei" charset="-122"/>
                <a:cs typeface="SimHei" charset="-122"/>
              </a:rPr>
              <a:t>EnOcean</a:t>
            </a:r>
            <a:r>
              <a:rPr lang="zh-CN" altLang="en-US" dirty="0">
                <a:ea typeface="SimHei" charset="-122"/>
                <a:cs typeface="SimHei" charset="-122"/>
              </a:rPr>
              <a:t>无线标准为各类应用提供了无限的选择</a:t>
            </a:r>
            <a:r>
              <a:rPr lang="en-US" dirty="0">
                <a:ea typeface="SimHei" charset="-122"/>
                <a:cs typeface="SimHei" charset="-122"/>
              </a:rPr>
              <a:t> – </a:t>
            </a:r>
            <a:r>
              <a:rPr lang="zh-CN" altLang="en-US" dirty="0">
                <a:ea typeface="SimHei" charset="-122"/>
                <a:cs typeface="SimHei" charset="-122"/>
              </a:rPr>
              <a:t>例如工业、交通物流、户外监测</a:t>
            </a:r>
            <a:r>
              <a:rPr lang="en-US" dirty="0">
                <a:ea typeface="SimHei" charset="-122"/>
                <a:cs typeface="SimHei" charset="-122"/>
              </a:rPr>
              <a:t>...</a:t>
            </a:r>
            <a:endParaRPr lang="de-DE" dirty="0">
              <a:ea typeface="SimHei" charset="-122"/>
              <a:cs typeface="Sim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414887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ea typeface="SimHei" charset="-122"/>
                <a:cs typeface="SimHei" charset="-122"/>
              </a:rPr>
              <a:t>1. </a:t>
            </a:r>
            <a:r>
              <a:rPr lang="zh-CN" altLang="en-US" dirty="0">
                <a:ea typeface="SimHei" charset="-122"/>
                <a:cs typeface="SimHei" charset="-122"/>
              </a:rPr>
              <a:t>市场机遇</a:t>
            </a:r>
            <a:r>
              <a:rPr lang="en-US" dirty="0">
                <a:ea typeface="SimHei" charset="-122"/>
                <a:cs typeface="SimHei" charset="-122"/>
              </a:rPr>
              <a:t> </a:t>
            </a:r>
          </a:p>
          <a:p>
            <a:r>
              <a:rPr lang="en-US" dirty="0">
                <a:ea typeface="SimHei" charset="-122"/>
                <a:cs typeface="SimHei" charset="-122"/>
              </a:rPr>
              <a:t>2. </a:t>
            </a:r>
            <a:r>
              <a:rPr lang="zh-CN" altLang="en-US" dirty="0">
                <a:ea typeface="SimHei" charset="-122"/>
                <a:cs typeface="SimHei" charset="-122"/>
              </a:rPr>
              <a:t>用户收益</a:t>
            </a:r>
            <a:endParaRPr lang="en-US" dirty="0">
              <a:ea typeface="SimHei" charset="-122"/>
              <a:cs typeface="SimHei" charset="-122"/>
            </a:endParaRPr>
          </a:p>
          <a:p>
            <a:r>
              <a:rPr lang="en-US" dirty="0">
                <a:ea typeface="SimHei" charset="-122"/>
                <a:cs typeface="SimHei" charset="-122"/>
              </a:rPr>
              <a:t>3. </a:t>
            </a:r>
            <a:r>
              <a:rPr lang="zh-CN" altLang="en-US" dirty="0">
                <a:ea typeface="SimHei" charset="-122"/>
                <a:cs typeface="SimHei" charset="-122"/>
              </a:rPr>
              <a:t>我们是谁</a:t>
            </a:r>
            <a:endParaRPr lang="en-US" dirty="0">
              <a:ea typeface="SimHei" charset="-122"/>
              <a:cs typeface="SimHei" charset="-122"/>
            </a:endParaRPr>
          </a:p>
          <a:p>
            <a:r>
              <a:rPr lang="en-US" dirty="0">
                <a:ea typeface="SimHei" charset="-122"/>
                <a:cs typeface="SimHei" charset="-122"/>
              </a:rPr>
              <a:t>4. </a:t>
            </a:r>
            <a:r>
              <a:rPr lang="zh-CN" altLang="en-US" dirty="0">
                <a:ea typeface="SimHei" charset="-122"/>
                <a:cs typeface="SimHei" charset="-122"/>
              </a:rPr>
              <a:t>我们的使命</a:t>
            </a:r>
            <a:r>
              <a:rPr lang="en-US" dirty="0">
                <a:ea typeface="SimHei" charset="-122"/>
                <a:cs typeface="SimHei" charset="-122"/>
              </a:rPr>
              <a:t> </a:t>
            </a:r>
          </a:p>
          <a:p>
            <a:r>
              <a:rPr lang="en-US" dirty="0">
                <a:ea typeface="SimHei" charset="-122"/>
                <a:cs typeface="SimHei" charset="-122"/>
              </a:rPr>
              <a:t>5. </a:t>
            </a:r>
            <a:r>
              <a:rPr lang="zh-CN" altLang="en-US" dirty="0">
                <a:ea typeface="SimHei" charset="-122"/>
                <a:cs typeface="SimHei" charset="-122"/>
              </a:rPr>
              <a:t>我们的成员</a:t>
            </a:r>
            <a:r>
              <a:rPr lang="en-US" dirty="0">
                <a:ea typeface="SimHei" charset="-122"/>
                <a:cs typeface="SimHei" charset="-122"/>
              </a:rPr>
              <a:t> </a:t>
            </a:r>
          </a:p>
          <a:p>
            <a:r>
              <a:rPr lang="en-US" dirty="0">
                <a:ea typeface="SimHei" charset="-122"/>
                <a:cs typeface="SimHei" charset="-122"/>
              </a:rPr>
              <a:t>6. EnOcean</a:t>
            </a:r>
            <a:r>
              <a:rPr lang="zh-CN" altLang="en-US" dirty="0">
                <a:ea typeface="SimHei" charset="-122"/>
                <a:cs typeface="SimHei" charset="-122"/>
              </a:rPr>
              <a:t>无线标准</a:t>
            </a:r>
            <a:endParaRPr lang="en-US" dirty="0">
              <a:ea typeface="SimHei" charset="-122"/>
              <a:cs typeface="SimHei" charset="-122"/>
            </a:endParaRPr>
          </a:p>
          <a:p>
            <a:r>
              <a:rPr lang="en-US" dirty="0">
                <a:ea typeface="SimHei" charset="-122"/>
                <a:cs typeface="SimHei" charset="-122"/>
              </a:rPr>
              <a:t>7. </a:t>
            </a:r>
            <a:r>
              <a:rPr lang="zh-CN" altLang="en-US" dirty="0">
                <a:ea typeface="SimHei" charset="-122"/>
                <a:cs typeface="SimHei" charset="-122"/>
              </a:rPr>
              <a:t>我们的主要市场</a:t>
            </a:r>
            <a:endParaRPr lang="en-US" dirty="0">
              <a:ea typeface="SimHei" charset="-122"/>
              <a:cs typeface="SimHei" charset="-122"/>
            </a:endParaRPr>
          </a:p>
          <a:p>
            <a:r>
              <a:rPr lang="en-US" dirty="0">
                <a:ea typeface="SimHei" charset="-122"/>
                <a:cs typeface="SimHei" charset="-122"/>
              </a:rPr>
              <a:t>8. </a:t>
            </a:r>
            <a:r>
              <a:rPr lang="zh-CN" altLang="en-US" dirty="0">
                <a:ea typeface="SimHei" charset="-122"/>
                <a:cs typeface="SimHei" charset="-122"/>
              </a:rPr>
              <a:t>强大的专业网络</a:t>
            </a:r>
            <a:endParaRPr lang="en-US" dirty="0">
              <a:ea typeface="SimHei" charset="-122"/>
              <a:cs typeface="SimHei" charset="-122"/>
            </a:endParaRPr>
          </a:p>
          <a:p>
            <a:r>
              <a:rPr lang="en-US" dirty="0">
                <a:ea typeface="SimHei" charset="-122"/>
                <a:cs typeface="SimHei" charset="-122"/>
              </a:rPr>
              <a:t>9. </a:t>
            </a:r>
            <a:r>
              <a:rPr lang="zh-CN" altLang="en-US" dirty="0">
                <a:ea typeface="SimHei" charset="-122"/>
                <a:cs typeface="SimHei" charset="-122"/>
              </a:rPr>
              <a:t>我们的愿景</a:t>
            </a:r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>
                <a:ea typeface="SimHei" charset="-122"/>
                <a:cs typeface="SimHei" charset="-122"/>
              </a:rPr>
              <a:t>© EnOcean Alliance │ Graham Martin</a:t>
            </a:r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573103" y="6490907"/>
            <a:ext cx="463550" cy="146729"/>
          </a:xfrm>
        </p:spPr>
        <p:txBody>
          <a:bodyPr/>
          <a:lstStyle/>
          <a:p>
            <a:pPr algn="r"/>
            <a:fld id="{771C325D-F872-864E-A2F9-AF0C25B98BAE}" type="datetime6">
              <a:rPr lang="zh-CN" altLang="en-US">
                <a:ea typeface="SimHei" charset="-122"/>
                <a:cs typeface="SimHei" charset="-122"/>
              </a:rPr>
              <a:t>2023年7月</a:t>
            </a:fld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FFFF-0459-1548-BF1D-68458CC882AC}" type="slidenum">
              <a:rPr lang="de-DE">
                <a:ea typeface="SimHei" charset="-122"/>
                <a:cs typeface="SimHei" charset="-122"/>
              </a:rPr>
              <a:pPr/>
              <a:t>2</a:t>
            </a:fld>
            <a:endParaRPr lang="de-DE" dirty="0">
              <a:ea typeface="SimHei" charset="-122"/>
              <a:cs typeface="Sim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8072775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04EA-32A2-1849-A878-83B06E985E2F}" type="datetime6">
              <a:rPr lang="zh-CN" altLang="en-US">
                <a:ea typeface="SimHei" charset="-122"/>
                <a:cs typeface="SimHei" charset="-122"/>
              </a:rPr>
              <a:t>2023年7月</a:t>
            </a:fld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>
                <a:ea typeface="SimHei" charset="-122"/>
                <a:cs typeface="SimHei" charset="-122"/>
              </a:rPr>
              <a:t>© EnOcean Alliance │ Graham Martin</a:t>
            </a:r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FFFF-0459-1548-BF1D-68458CC882AC}" type="slidenum">
              <a:rPr lang="de-DE">
                <a:ea typeface="SimHei" charset="-122"/>
                <a:cs typeface="SimHei" charset="-122"/>
              </a:rPr>
              <a:pPr/>
              <a:t>20</a:t>
            </a:fld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>
                <a:ea typeface="SimHei" charset="-122"/>
                <a:cs typeface="SimHei" charset="-122"/>
              </a:rPr>
              <a:t>建筑革命</a:t>
            </a:r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SimHei" charset="-122"/>
                <a:cs typeface="SimHei" charset="-122"/>
              </a:rPr>
              <a:t>建筑革命</a:t>
            </a:r>
            <a:endParaRPr lang="en-US" dirty="0">
              <a:latin typeface="+mn-lt"/>
              <a:ea typeface="SimHei" charset="-122"/>
              <a:cs typeface="SimHei" charset="-122"/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ea typeface="SimHei" charset="-122"/>
                <a:cs typeface="SimHei" charset="-122"/>
              </a:rPr>
              <a:t>我们正在改变规划、建造和运营建筑物的方式。</a:t>
            </a:r>
            <a:br>
              <a:rPr lang="en-US" dirty="0">
                <a:ea typeface="SimHei" charset="-122"/>
                <a:cs typeface="SimHei" charset="-122"/>
              </a:rPr>
            </a:br>
            <a:endParaRPr lang="en-US" dirty="0">
              <a:ea typeface="SimHei" charset="-122"/>
              <a:cs typeface="SimHei" charset="-122"/>
            </a:endParaRPr>
          </a:p>
          <a:p>
            <a:pPr>
              <a:spcBef>
                <a:spcPts val="300"/>
              </a:spcBef>
            </a:pPr>
            <a:r>
              <a:rPr lang="zh-CN" altLang="en-US" dirty="0">
                <a:ea typeface="SimHei" charset="-122"/>
                <a:cs typeface="SimHei" charset="-122"/>
              </a:rPr>
              <a:t>所有的建筑都将变得：</a:t>
            </a:r>
            <a:endParaRPr lang="en-US" altLang="zh-CN" dirty="0">
              <a:ea typeface="SimHei" charset="-122"/>
              <a:cs typeface="SimHei" charset="-122"/>
            </a:endParaRPr>
          </a:p>
          <a:p>
            <a:pPr>
              <a:spcBef>
                <a:spcPts val="300"/>
              </a:spcBef>
            </a:pPr>
            <a:r>
              <a:rPr lang="zh-CN" altLang="en-US" dirty="0">
                <a:ea typeface="SimHei" charset="-122"/>
                <a:cs typeface="SimHei" charset="-122"/>
              </a:rPr>
              <a:t>节能、可持续、健康、</a:t>
            </a:r>
            <a:endParaRPr lang="en-US" altLang="zh-CN" dirty="0">
              <a:ea typeface="SimHei" charset="-122"/>
              <a:cs typeface="SimHei" charset="-122"/>
            </a:endParaRPr>
          </a:p>
          <a:p>
            <a:pPr>
              <a:spcBef>
                <a:spcPts val="300"/>
              </a:spcBef>
            </a:pPr>
            <a:r>
              <a:rPr lang="zh-CN" altLang="en-US" dirty="0">
                <a:ea typeface="SimHei" charset="-122"/>
                <a:cs typeface="SimHei" charset="-122"/>
              </a:rPr>
              <a:t>提供服务 </a:t>
            </a:r>
            <a:r>
              <a:rPr lang="en-US" altLang="zh-CN" dirty="0">
                <a:ea typeface="SimHei" charset="-122"/>
                <a:cs typeface="SimHei" charset="-122"/>
              </a:rPr>
              <a:t>&amp;</a:t>
            </a:r>
            <a:r>
              <a:rPr lang="zh-CN" altLang="en-US" dirty="0">
                <a:ea typeface="SimHei" charset="-122"/>
                <a:cs typeface="SimHei" charset="-122"/>
              </a:rPr>
              <a:t> 共享、</a:t>
            </a:r>
            <a:endParaRPr lang="en-US" altLang="zh-CN" dirty="0">
              <a:ea typeface="SimHei" charset="-122"/>
              <a:cs typeface="SimHei" charset="-122"/>
            </a:endParaRPr>
          </a:p>
          <a:p>
            <a:pPr>
              <a:spcBef>
                <a:spcPts val="300"/>
              </a:spcBef>
            </a:pPr>
            <a:r>
              <a:rPr lang="zh-CN" altLang="en-US" dirty="0">
                <a:ea typeface="SimHei" charset="-122"/>
                <a:cs typeface="SimHei" charset="-122"/>
              </a:rPr>
              <a:t>连接</a:t>
            </a:r>
            <a:endParaRPr lang="en-US" altLang="zh-CN" dirty="0">
              <a:ea typeface="SimHei" charset="-122"/>
              <a:cs typeface="SimHei" charset="-122"/>
            </a:endParaRPr>
          </a:p>
          <a:p>
            <a:pPr>
              <a:spcBef>
                <a:spcPts val="300"/>
              </a:spcBef>
            </a:pPr>
            <a:endParaRPr lang="en-US" dirty="0">
              <a:ea typeface="SimHei" charset="-122"/>
              <a:cs typeface="SimHei" charset="-122"/>
            </a:endParaRPr>
          </a:p>
          <a:p>
            <a:endParaRPr lang="en-US" dirty="0">
              <a:ea typeface="SimHei" charset="-122"/>
              <a:cs typeface="SimHei" charset="-122"/>
            </a:endParaRPr>
          </a:p>
          <a:p>
            <a:endParaRPr lang="en-US" dirty="0">
              <a:ea typeface="SimHei" charset="-122"/>
              <a:cs typeface="SimHei" charset="-122"/>
            </a:endParaRPr>
          </a:p>
          <a:p>
            <a:endParaRPr lang="en-US" dirty="0">
              <a:ea typeface="SimHei" charset="-122"/>
              <a:cs typeface="SimHei" charset="-122"/>
            </a:endParaRPr>
          </a:p>
          <a:p>
            <a:endParaRPr lang="en-US" dirty="0">
              <a:ea typeface="SimHei" charset="-122"/>
              <a:cs typeface="SimHei" charset="-122"/>
            </a:endParaRPr>
          </a:p>
          <a:p>
            <a:endParaRPr lang="en-US" dirty="0">
              <a:ea typeface="SimHei" charset="-122"/>
              <a:cs typeface="SimHei" charset="-122"/>
            </a:endParaRPr>
          </a:p>
          <a:p>
            <a:endParaRPr lang="en-US" dirty="0">
              <a:ea typeface="SimHei" charset="-122"/>
              <a:cs typeface="SimHei" charset="-122"/>
            </a:endParaRPr>
          </a:p>
          <a:p>
            <a:endParaRPr lang="en-US" dirty="0">
              <a:ea typeface="SimHei" charset="-122"/>
              <a:cs typeface="SimHei" charset="-122"/>
            </a:endParaRPr>
          </a:p>
          <a:p>
            <a:r>
              <a:rPr lang="zh-CN" altLang="en-US" dirty="0">
                <a:ea typeface="SimHei" charset="-122"/>
                <a:cs typeface="SimHei" charset="-122"/>
              </a:rPr>
              <a:t>基于</a:t>
            </a:r>
            <a:r>
              <a:rPr lang="en-US" altLang="zh-CN" dirty="0">
                <a:ea typeface="SimHei" charset="-122"/>
                <a:cs typeface="SimHei" charset="-122"/>
              </a:rPr>
              <a:t>EnOcean</a:t>
            </a:r>
            <a:r>
              <a:rPr lang="zh-CN" altLang="en-US" dirty="0">
                <a:ea typeface="SimHei" charset="-122"/>
                <a:cs typeface="SimHei" charset="-122"/>
              </a:rPr>
              <a:t>开放无线标准的免维护可互操作无线解决方案 </a:t>
            </a:r>
            <a:r>
              <a:rPr lang="en-US" altLang="zh-CN" dirty="0">
                <a:ea typeface="SimHei" charset="-122"/>
                <a:cs typeface="SimHei" charset="-122"/>
              </a:rPr>
              <a:t>–</a:t>
            </a:r>
            <a:r>
              <a:rPr lang="zh-CN" altLang="en-US" dirty="0">
                <a:ea typeface="SimHei" charset="-122"/>
                <a:cs typeface="SimHei" charset="-122"/>
              </a:rPr>
              <a:t> 实现更智能的连接，为数字建筑革命铺平了道路。</a:t>
            </a:r>
          </a:p>
          <a:p>
            <a:endParaRPr lang="en-US" dirty="0">
              <a:ea typeface="SimHei" charset="-122"/>
              <a:cs typeface="SimHei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96107" y="151656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kumimoji="1" lang="zh-CN" altLang="en-US" dirty="0">
              <a:ea typeface="SimHei" charset="-122"/>
              <a:cs typeface="SimHei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25951" y="211873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kumimoji="1" lang="zh-CN" altLang="en-US" dirty="0">
              <a:ea typeface="SimHei" charset="-122"/>
              <a:cs typeface="Sim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688934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SimHei" charset="-122"/>
                <a:cs typeface="SimHei" charset="-122"/>
              </a:rPr>
              <a:t>市场机遇</a:t>
            </a:r>
            <a:endParaRPr lang="en-US" dirty="0">
              <a:latin typeface="+mn-lt"/>
              <a:ea typeface="SimHei" charset="-122"/>
              <a:cs typeface="SimHei" charset="-122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CA27-B4F4-E84A-8463-B7CA4B572FCC}" type="datetime6">
              <a:rPr lang="zh-CN" altLang="en-US">
                <a:ea typeface="SimHei" charset="-122"/>
                <a:cs typeface="SimHei" charset="-122"/>
              </a:rPr>
              <a:t>2023年7月</a:t>
            </a:fld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>
                <a:ea typeface="SimHei" charset="-122"/>
                <a:cs typeface="SimHei" charset="-122"/>
              </a:rPr>
              <a:t>© EnOcean Alliance │ Graham Martin</a:t>
            </a:r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ea typeface="SimHei" charset="-122"/>
                <a:cs typeface="SimHei" charset="-122"/>
              </a:rPr>
              <a:t>1. </a:t>
            </a:r>
            <a:r>
              <a:rPr lang="zh-CN" altLang="en-US" dirty="0">
                <a:ea typeface="SimHei" charset="-122"/>
                <a:cs typeface="SimHei" charset="-122"/>
              </a:rPr>
              <a:t>市场机遇</a:t>
            </a:r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0" y="1808163"/>
            <a:ext cx="4030133" cy="643466"/>
          </a:xfrm>
          <a:prstGeom prst="rect">
            <a:avLst/>
          </a:prstGeom>
          <a:solidFill>
            <a:schemeClr val="accent1"/>
          </a:solidFill>
        </p:spPr>
        <p:txBody>
          <a:bodyPr vert="horz" lIns="180000" tIns="36000" rIns="180000" bIns="3600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457200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Lucida Grande"/>
              <a:buChar char="&gt;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Lucida Grande"/>
              <a:buChar char="&gt;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6213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5963" indent="-17780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Lucida Grande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8763"/>
            <a:r>
              <a:rPr lang="en-US" altLang="zh-CN" sz="1300" dirty="0">
                <a:solidFill>
                  <a:schemeClr val="bg1"/>
                </a:solidFill>
                <a:ea typeface="SimHei" charset="-122"/>
                <a:cs typeface="SimHei" charset="-122"/>
              </a:rPr>
              <a:t>2020</a:t>
            </a:r>
            <a:r>
              <a:rPr lang="zh-CN" altLang="en-US" sz="1300" dirty="0">
                <a:solidFill>
                  <a:schemeClr val="bg1"/>
                </a:solidFill>
                <a:ea typeface="SimHei" charset="-122"/>
                <a:cs typeface="SimHei" charset="-122"/>
              </a:rPr>
              <a:t>年有数十亿互联传感器</a:t>
            </a:r>
            <a:br>
              <a:rPr lang="en-US" sz="1300" dirty="0">
                <a:solidFill>
                  <a:schemeClr val="bg1"/>
                </a:solidFill>
                <a:ea typeface="SimHei" charset="-122"/>
                <a:cs typeface="SimHei" charset="-122"/>
              </a:rPr>
            </a:br>
            <a:r>
              <a:rPr lang="en-US" altLang="zh-CN" sz="1300" dirty="0">
                <a:solidFill>
                  <a:schemeClr val="bg1"/>
                </a:solidFill>
                <a:ea typeface="SimHei" charset="-122"/>
                <a:cs typeface="SimHei" charset="-122"/>
              </a:rPr>
              <a:t>2032</a:t>
            </a:r>
            <a:r>
              <a:rPr lang="zh-CN" altLang="en-US" sz="1300" dirty="0">
                <a:solidFill>
                  <a:schemeClr val="bg1"/>
                </a:solidFill>
                <a:ea typeface="SimHei" charset="-122"/>
                <a:cs typeface="SimHei" charset="-122"/>
              </a:rPr>
              <a:t>年有上万亿互联传感器</a:t>
            </a:r>
            <a:endParaRPr lang="en-US" sz="1300" dirty="0">
              <a:solidFill>
                <a:schemeClr val="bg1"/>
              </a:solidFill>
              <a:ea typeface="SimHei" charset="-122"/>
              <a:cs typeface="SimHei" charset="-122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390451" y="3375261"/>
            <a:ext cx="1471591" cy="6758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1100" dirty="0">
                <a:ea typeface="SimHei" charset="-122"/>
                <a:cs typeface="SimHei" charset="-122"/>
              </a:rPr>
              <a:t>数十年免维护</a:t>
            </a:r>
            <a:endParaRPr lang="en-US" sz="1100" i="1" dirty="0">
              <a:ea typeface="SimHei" charset="-122"/>
              <a:cs typeface="SimHei" charset="-122"/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1332838" y="3268133"/>
            <a:ext cx="0" cy="108373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5555136" y="2884984"/>
            <a:ext cx="1438834" cy="6588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1100" dirty="0">
                <a:ea typeface="SimHei" charset="-122"/>
                <a:cs typeface="SimHei" charset="-122"/>
              </a:rPr>
              <a:t>多供应商的可互操作性</a:t>
            </a:r>
            <a:endParaRPr lang="en-US" sz="1100" i="1" dirty="0">
              <a:ea typeface="SimHei" charset="-122"/>
              <a:cs typeface="SimHei" charset="-122"/>
            </a:endParaRPr>
          </a:p>
        </p:txBody>
      </p:sp>
      <p:cxnSp>
        <p:nvCxnSpPr>
          <p:cNvPr id="21" name="Gerade Verbindung 20"/>
          <p:cNvCxnSpPr/>
          <p:nvPr/>
        </p:nvCxnSpPr>
        <p:spPr>
          <a:xfrm>
            <a:off x="5497523" y="2802171"/>
            <a:ext cx="0" cy="1083734"/>
          </a:xfrm>
          <a:prstGeom prst="line">
            <a:avLst/>
          </a:prstGeom>
          <a:ln w="127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3517900" y="3214395"/>
            <a:ext cx="2006600" cy="2455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1100" dirty="0">
                <a:ea typeface="SimHei" charset="-122"/>
                <a:cs typeface="SimHei" charset="-122"/>
              </a:rPr>
              <a:t>开放的无线网络</a:t>
            </a:r>
            <a:endParaRPr lang="de-DE" sz="1100" i="1" dirty="0">
              <a:ea typeface="SimHei" charset="-122"/>
              <a:cs typeface="SimHei" charset="-122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460287" y="3107267"/>
            <a:ext cx="0" cy="108373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7278496" y="3170060"/>
            <a:ext cx="1343405" cy="5533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1100" dirty="0">
                <a:ea typeface="SimHei" charset="-122"/>
                <a:cs typeface="SimHei" charset="-122"/>
              </a:rPr>
              <a:t>易于安装和操作</a:t>
            </a:r>
            <a:endParaRPr lang="en-US" sz="1100" i="1" dirty="0">
              <a:ea typeface="SimHei" charset="-122"/>
              <a:cs typeface="SimHei" charset="-122"/>
            </a:endParaRPr>
          </a:p>
        </p:txBody>
      </p:sp>
      <p:cxnSp>
        <p:nvCxnSpPr>
          <p:cNvPr id="25" name="Gerade Verbindung 24"/>
          <p:cNvCxnSpPr/>
          <p:nvPr/>
        </p:nvCxnSpPr>
        <p:spPr>
          <a:xfrm>
            <a:off x="7220883" y="3062932"/>
            <a:ext cx="0" cy="1083734"/>
          </a:xfrm>
          <a:prstGeom prst="line">
            <a:avLst/>
          </a:prstGeom>
          <a:ln w="127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oliennummernplatzhalt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FFFF-0459-1548-BF1D-68458CC882AC}" type="slidenum">
              <a:rPr lang="de-DE">
                <a:ea typeface="SimHei" charset="-122"/>
                <a:cs typeface="SimHei" charset="-122"/>
              </a:rPr>
              <a:pPr/>
              <a:t>3</a:t>
            </a:fld>
            <a:endParaRPr lang="de-DE" dirty="0">
              <a:ea typeface="SimHei" charset="-122"/>
              <a:cs typeface="Sim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078198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SimHei" charset="-122"/>
                <a:cs typeface="SimHei" charset="-122"/>
              </a:rPr>
              <a:t>市场机遇</a:t>
            </a:r>
            <a:endParaRPr lang="en-US" dirty="0">
              <a:latin typeface="+mn-lt"/>
              <a:ea typeface="SimHei" charset="-122"/>
              <a:cs typeface="SimHei" charset="-122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F09E-2EAD-B14D-83E5-936104AEAF62}" type="datetime6">
              <a:rPr lang="zh-CN" altLang="en-US">
                <a:ea typeface="SimHei" charset="-122"/>
                <a:cs typeface="SimHei" charset="-122"/>
              </a:rPr>
              <a:t>2023年7月</a:t>
            </a:fld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>
                <a:ea typeface="SimHei" charset="-122"/>
                <a:cs typeface="SimHei" charset="-122"/>
              </a:rPr>
              <a:t>© EnOcean Alliance │ Graham Martin</a:t>
            </a:r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ea typeface="SimHei" charset="-122"/>
                <a:cs typeface="SimHei" charset="-122"/>
              </a:rPr>
              <a:t>1.</a:t>
            </a:r>
            <a:r>
              <a:rPr lang="zh-CN" altLang="en-US" dirty="0">
                <a:ea typeface="SimHei" charset="-122"/>
                <a:cs typeface="SimHei" charset="-122"/>
              </a:rPr>
              <a:t> 市场机遇</a:t>
            </a:r>
            <a:endParaRPr lang="de-DE" altLang="zh-CN" dirty="0">
              <a:ea typeface="SimHei" charset="-122"/>
              <a:cs typeface="SimHei" charset="-122"/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0" y="1808163"/>
            <a:ext cx="4030133" cy="643466"/>
          </a:xfrm>
          <a:prstGeom prst="rect">
            <a:avLst/>
          </a:prstGeom>
          <a:solidFill>
            <a:schemeClr val="accent1"/>
          </a:solidFill>
        </p:spPr>
        <p:txBody>
          <a:bodyPr vert="horz" lIns="180000" tIns="36000" rIns="180000" bIns="3600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457200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Lucida Grande"/>
              <a:buChar char="&gt;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Lucida Grande"/>
              <a:buChar char="&gt;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6213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5963" indent="-17780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Lucida Grande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8763"/>
            <a:r>
              <a:rPr lang="zh-CN" altLang="en-US" sz="1300" dirty="0">
                <a:solidFill>
                  <a:schemeClr val="bg1"/>
                </a:solidFill>
                <a:ea typeface="SimHei" charset="-122"/>
                <a:cs typeface="SimHei" charset="-122"/>
              </a:rPr>
              <a:t>到</a:t>
            </a:r>
            <a:r>
              <a:rPr lang="en-US" altLang="zh-CN" sz="1300" dirty="0">
                <a:solidFill>
                  <a:schemeClr val="bg1"/>
                </a:solidFill>
                <a:ea typeface="SimHei" charset="-122"/>
                <a:cs typeface="SimHei" charset="-122"/>
              </a:rPr>
              <a:t>2050</a:t>
            </a:r>
            <a:r>
              <a:rPr lang="zh-CN" altLang="en-US" sz="1300" dirty="0">
                <a:solidFill>
                  <a:schemeClr val="bg1"/>
                </a:solidFill>
                <a:ea typeface="SimHei" charset="-122"/>
                <a:cs typeface="SimHei" charset="-122"/>
              </a:rPr>
              <a:t>年减少</a:t>
            </a:r>
            <a:r>
              <a:rPr lang="en-US" sz="1300" dirty="0">
                <a:solidFill>
                  <a:schemeClr val="bg1"/>
                </a:solidFill>
                <a:ea typeface="SimHei" charset="-122"/>
                <a:cs typeface="SimHei" charset="-122"/>
              </a:rPr>
              <a:t>80%</a:t>
            </a:r>
            <a:r>
              <a:rPr lang="zh-CN" altLang="en-US" sz="1300" dirty="0">
                <a:solidFill>
                  <a:schemeClr val="bg1"/>
                </a:solidFill>
                <a:ea typeface="SimHei" charset="-122"/>
                <a:cs typeface="SimHei" charset="-122"/>
              </a:rPr>
              <a:t>的能耗 </a:t>
            </a:r>
            <a:r>
              <a:rPr lang="en-US" altLang="zh-CN" sz="1300" dirty="0">
                <a:solidFill>
                  <a:schemeClr val="bg1"/>
                </a:solidFill>
                <a:ea typeface="SimHei" charset="-122"/>
                <a:cs typeface="SimHei" charset="-122"/>
              </a:rPr>
              <a:t>/</a:t>
            </a:r>
            <a:r>
              <a:rPr lang="zh-CN" altLang="en-US" sz="1300" dirty="0">
                <a:solidFill>
                  <a:schemeClr val="bg1"/>
                </a:solidFill>
                <a:ea typeface="SimHei" charset="-122"/>
                <a:cs typeface="SimHei" charset="-122"/>
              </a:rPr>
              <a:t> </a:t>
            </a:r>
            <a:r>
              <a:rPr lang="en-US" sz="1300" dirty="0">
                <a:solidFill>
                  <a:schemeClr val="bg1"/>
                </a:solidFill>
                <a:ea typeface="SimHei" charset="-122"/>
                <a:cs typeface="SimHei" charset="-122"/>
              </a:rPr>
              <a:t>CO</a:t>
            </a:r>
            <a:r>
              <a:rPr lang="en-US" sz="1300" baseline="-25000" dirty="0">
                <a:solidFill>
                  <a:schemeClr val="bg1"/>
                </a:solidFill>
                <a:ea typeface="SimHei" charset="-122"/>
                <a:cs typeface="SimHei" charset="-122"/>
              </a:rPr>
              <a:t>2</a:t>
            </a:r>
            <a:r>
              <a:rPr lang="zh-CN" altLang="en-US" sz="1300" dirty="0">
                <a:solidFill>
                  <a:schemeClr val="bg1"/>
                </a:solidFill>
                <a:ea typeface="SimHei" charset="-122"/>
                <a:cs typeface="SimHei" charset="-122"/>
              </a:rPr>
              <a:t>排放</a:t>
            </a:r>
            <a:br>
              <a:rPr lang="en-US" sz="1300" dirty="0">
                <a:solidFill>
                  <a:schemeClr val="bg1"/>
                </a:solidFill>
                <a:ea typeface="SimHei" charset="-122"/>
                <a:cs typeface="SimHei" charset="-122"/>
              </a:rPr>
            </a:br>
            <a:r>
              <a:rPr lang="zh-CN" altLang="en-US" sz="1300" dirty="0">
                <a:solidFill>
                  <a:schemeClr val="bg1"/>
                </a:solidFill>
                <a:ea typeface="SimHei" charset="-122"/>
                <a:cs typeface="SimHei" charset="-122"/>
              </a:rPr>
              <a:t>到</a:t>
            </a:r>
            <a:r>
              <a:rPr lang="en-US" altLang="zh-CN" sz="1300" dirty="0">
                <a:solidFill>
                  <a:schemeClr val="bg1"/>
                </a:solidFill>
                <a:ea typeface="SimHei" charset="-122"/>
                <a:cs typeface="SimHei" charset="-122"/>
              </a:rPr>
              <a:t>2050</a:t>
            </a:r>
            <a:r>
              <a:rPr lang="zh-CN" altLang="en-US" sz="1300" dirty="0">
                <a:solidFill>
                  <a:schemeClr val="bg1"/>
                </a:solidFill>
                <a:ea typeface="SimHei" charset="-122"/>
                <a:cs typeface="SimHei" charset="-122"/>
              </a:rPr>
              <a:t>年实现气候中立大陆</a:t>
            </a:r>
            <a:endParaRPr lang="en-US" sz="1300" dirty="0">
              <a:solidFill>
                <a:schemeClr val="bg1"/>
              </a:solidFill>
              <a:ea typeface="SimHei" charset="-122"/>
              <a:cs typeface="SimHei" charset="-122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025467" y="3035380"/>
            <a:ext cx="1273788" cy="6758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1100" dirty="0">
                <a:ea typeface="SimHei" charset="-122"/>
                <a:cs typeface="SimHei" charset="-122"/>
              </a:rPr>
              <a:t>建筑物消耗了我们</a:t>
            </a:r>
            <a:r>
              <a:rPr lang="en-US" sz="1100" i="1" dirty="0">
                <a:ea typeface="SimHei" charset="-122"/>
                <a:cs typeface="SimHei" charset="-122"/>
              </a:rPr>
              <a:t>40%</a:t>
            </a:r>
            <a:r>
              <a:rPr lang="zh-CN" altLang="en-US" sz="1100" dirty="0">
                <a:ea typeface="SimHei" charset="-122"/>
                <a:cs typeface="SimHei" charset="-122"/>
              </a:rPr>
              <a:t>的能源需求</a:t>
            </a:r>
            <a:endParaRPr lang="en-US" sz="1100" i="1" dirty="0">
              <a:ea typeface="SimHei" charset="-122"/>
              <a:cs typeface="SimHei" charset="-122"/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1967853" y="2928252"/>
            <a:ext cx="0" cy="108373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4778987" y="2749295"/>
            <a:ext cx="1100271" cy="6405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1100" dirty="0">
                <a:ea typeface="SimHei" charset="-122"/>
                <a:cs typeface="SimHei" charset="-122"/>
              </a:rPr>
              <a:t>能源利用的优化需要传感器数据</a:t>
            </a:r>
            <a:endParaRPr lang="en-US" sz="1100" i="1" dirty="0">
              <a:ea typeface="SimHei" charset="-122"/>
              <a:cs typeface="SimHei" charset="-122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4721374" y="2642167"/>
            <a:ext cx="0" cy="108373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7358991" y="3018008"/>
            <a:ext cx="1343405" cy="5533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1100" dirty="0">
                <a:ea typeface="SimHei" charset="-122"/>
                <a:cs typeface="SimHei" charset="-122"/>
              </a:rPr>
              <a:t>灵活性</a:t>
            </a:r>
            <a:endParaRPr lang="en-US" sz="1100" i="1" dirty="0">
              <a:ea typeface="SimHei" charset="-122"/>
              <a:cs typeface="SimHei" charset="-122"/>
            </a:endParaRPr>
          </a:p>
        </p:txBody>
      </p:sp>
      <p:cxnSp>
        <p:nvCxnSpPr>
          <p:cNvPr id="25" name="Gerade Verbindung 24"/>
          <p:cNvCxnSpPr/>
          <p:nvPr/>
        </p:nvCxnSpPr>
        <p:spPr>
          <a:xfrm>
            <a:off x="7301378" y="2910880"/>
            <a:ext cx="0" cy="1083734"/>
          </a:xfrm>
          <a:prstGeom prst="line">
            <a:avLst/>
          </a:prstGeom>
          <a:ln w="127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Inhaltsplatzhalter 2"/>
          <p:cNvSpPr txBox="1">
            <a:spLocks/>
          </p:cNvSpPr>
          <p:nvPr/>
        </p:nvSpPr>
        <p:spPr>
          <a:xfrm>
            <a:off x="0" y="5132629"/>
            <a:ext cx="4030133" cy="643466"/>
          </a:xfrm>
          <a:prstGeom prst="rect">
            <a:avLst/>
          </a:prstGeom>
          <a:solidFill>
            <a:schemeClr val="accent1"/>
          </a:solidFill>
        </p:spPr>
        <p:txBody>
          <a:bodyPr vert="horz" lIns="180000" tIns="36000" rIns="180000" bIns="3600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457200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Lucida Grande"/>
              <a:buChar char="&gt;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Lucida Grande"/>
              <a:buChar char="&gt;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6213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5963" indent="-17780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Lucida Grande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8763"/>
            <a:r>
              <a:rPr lang="zh-CN" altLang="en-US" sz="1300" dirty="0">
                <a:solidFill>
                  <a:schemeClr val="bg1"/>
                </a:solidFill>
                <a:ea typeface="SimHei" charset="-122"/>
                <a:cs typeface="SimHei" charset="-122"/>
              </a:rPr>
              <a:t>关注健康</a:t>
            </a:r>
            <a:br>
              <a:rPr lang="en-US" sz="1300" dirty="0">
                <a:solidFill>
                  <a:schemeClr val="bg1"/>
                </a:solidFill>
                <a:ea typeface="SimHei" charset="-122"/>
                <a:cs typeface="SimHei" charset="-122"/>
              </a:rPr>
            </a:br>
            <a:r>
              <a:rPr lang="zh-CN" altLang="en-US" sz="1300" dirty="0">
                <a:solidFill>
                  <a:schemeClr val="bg1"/>
                </a:solidFill>
                <a:ea typeface="SimHei" charset="-122"/>
                <a:cs typeface="SimHei" charset="-122"/>
              </a:rPr>
              <a:t>共享 </a:t>
            </a:r>
            <a:r>
              <a:rPr lang="en-US" sz="1300" dirty="0">
                <a:solidFill>
                  <a:schemeClr val="bg1"/>
                </a:solidFill>
                <a:ea typeface="SimHei" charset="-122"/>
                <a:cs typeface="SimHei" charset="-122"/>
              </a:rPr>
              <a:t>&amp;</a:t>
            </a:r>
            <a:r>
              <a:rPr lang="zh-CN" altLang="en-US" sz="1300" dirty="0">
                <a:solidFill>
                  <a:schemeClr val="bg1"/>
                </a:solidFill>
                <a:ea typeface="SimHei" charset="-122"/>
                <a:cs typeface="SimHei" charset="-122"/>
              </a:rPr>
              <a:t> 按需型社会</a:t>
            </a:r>
            <a:endParaRPr lang="en-US" sz="1300" dirty="0">
              <a:solidFill>
                <a:schemeClr val="bg1"/>
              </a:solidFill>
              <a:ea typeface="SimHei" charset="-122"/>
              <a:cs typeface="SimHei" charset="-122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FFFF-0459-1548-BF1D-68458CC882AC}" type="slidenum">
              <a:rPr lang="de-DE">
                <a:ea typeface="SimHei" charset="-122"/>
                <a:cs typeface="SimHei" charset="-122"/>
              </a:rPr>
              <a:pPr/>
              <a:t>4</a:t>
            </a:fld>
            <a:endParaRPr lang="de-DE" dirty="0">
              <a:ea typeface="SimHei" charset="-122"/>
              <a:cs typeface="Sim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451786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65B3-65D9-404C-9165-14E47EC6E6F2}" type="datetime6">
              <a:rPr lang="zh-CN" altLang="en-US">
                <a:ea typeface="SimHei" charset="-122"/>
                <a:cs typeface="SimHei" charset="-122"/>
              </a:rPr>
              <a:t>2023年7月</a:t>
            </a:fld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>
                <a:ea typeface="SimHei" charset="-122"/>
                <a:cs typeface="SimHei" charset="-122"/>
              </a:rPr>
              <a:t>© EnOcean Alliance │ Graham Martin</a:t>
            </a:r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FFFF-0459-1548-BF1D-68458CC882AC}" type="slidenum">
              <a:rPr lang="de-DE">
                <a:ea typeface="SimHei" charset="-122"/>
                <a:cs typeface="SimHei" charset="-122"/>
              </a:rPr>
              <a:pPr/>
              <a:t>5</a:t>
            </a:fld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solidFill>
                  <a:srgbClr val="000000"/>
                </a:solidFill>
                <a:ea typeface="SimHei" charset="-122"/>
                <a:cs typeface="SimHei" charset="-122"/>
              </a:rPr>
              <a:t>2. </a:t>
            </a:r>
            <a:r>
              <a:rPr lang="zh-CN" altLang="en-US" dirty="0">
                <a:solidFill>
                  <a:srgbClr val="000000"/>
                </a:solidFill>
                <a:ea typeface="SimHei" charset="-122"/>
                <a:cs typeface="SimHei" charset="-122"/>
              </a:rPr>
              <a:t>用户收益</a:t>
            </a:r>
            <a:endParaRPr lang="de-DE" dirty="0">
              <a:solidFill>
                <a:srgbClr val="000000"/>
              </a:solidFill>
              <a:ea typeface="SimHei" charset="-122"/>
              <a:cs typeface="SimHei" charset="-122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SimHei" charset="-122"/>
                <a:cs typeface="SimHei" charset="-122"/>
              </a:rPr>
              <a:t>用户收益</a:t>
            </a:r>
            <a:endParaRPr lang="de-DE" dirty="0">
              <a:latin typeface="+mn-lt"/>
              <a:ea typeface="SimHei" charset="-122"/>
              <a:cs typeface="SimHei" charset="-122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ea typeface="SimHei" charset="-122"/>
                <a:cs typeface="SimHei" charset="-122"/>
              </a:rPr>
              <a:t>施工时间</a:t>
            </a:r>
            <a:r>
              <a:rPr lang="en-US" altLang="zh-CN" dirty="0">
                <a:ea typeface="SimHei" charset="-122"/>
                <a:cs typeface="SimHei" charset="-122"/>
              </a:rPr>
              <a:t>&amp;</a:t>
            </a:r>
            <a:r>
              <a:rPr lang="zh-CN" altLang="en-US" dirty="0">
                <a:ea typeface="SimHei" charset="-122"/>
                <a:cs typeface="SimHei" charset="-122"/>
              </a:rPr>
              <a:t>费用</a:t>
            </a:r>
            <a:endParaRPr lang="en-US" dirty="0">
              <a:ea typeface="SimHei" charset="-122"/>
              <a:cs typeface="SimHei" charset="-122"/>
            </a:endParaRPr>
          </a:p>
          <a:p>
            <a:pPr lvl="1"/>
            <a:r>
              <a:rPr lang="zh-CN" altLang="en-US" dirty="0">
                <a:ea typeface="SimHei" charset="-122"/>
                <a:cs typeface="SimHei" charset="-122"/>
              </a:rPr>
              <a:t>新建建筑至多可节约</a:t>
            </a:r>
            <a:r>
              <a:rPr lang="en-US" dirty="0">
                <a:ea typeface="SimHei" charset="-122"/>
                <a:cs typeface="SimHei" charset="-122"/>
              </a:rPr>
              <a:t>15%</a:t>
            </a:r>
            <a:r>
              <a:rPr lang="zh-CN" altLang="en-US" dirty="0">
                <a:ea typeface="SimHei" charset="-122"/>
                <a:cs typeface="SimHei" charset="-122"/>
              </a:rPr>
              <a:t>，</a:t>
            </a:r>
            <a:br>
              <a:rPr lang="en-US" dirty="0">
                <a:ea typeface="SimHei" charset="-122"/>
                <a:cs typeface="SimHei" charset="-122"/>
              </a:rPr>
            </a:br>
            <a:r>
              <a:rPr lang="zh-CN" altLang="en-US" dirty="0">
                <a:ea typeface="SimHei" charset="-122"/>
                <a:cs typeface="SimHei" charset="-122"/>
              </a:rPr>
              <a:t>改造建筑可节约</a:t>
            </a:r>
            <a:r>
              <a:rPr lang="en-US" dirty="0">
                <a:ea typeface="SimHei" charset="-122"/>
                <a:cs typeface="SimHei" charset="-122"/>
              </a:rPr>
              <a:t>80%</a:t>
            </a:r>
          </a:p>
          <a:p>
            <a:br>
              <a:rPr lang="en-US" dirty="0">
                <a:ea typeface="SimHei" charset="-122"/>
                <a:cs typeface="SimHei" charset="-122"/>
              </a:rPr>
            </a:br>
            <a:r>
              <a:rPr lang="zh-CN" altLang="en-US" dirty="0">
                <a:ea typeface="SimHei" charset="-122"/>
                <a:cs typeface="SimHei" charset="-122"/>
              </a:rPr>
              <a:t>健康</a:t>
            </a:r>
            <a:endParaRPr lang="en-US" dirty="0">
              <a:ea typeface="SimHei" charset="-122"/>
              <a:cs typeface="SimHei" charset="-122"/>
            </a:endParaRPr>
          </a:p>
          <a:p>
            <a:pPr lvl="1"/>
            <a:r>
              <a:rPr lang="zh-CN" altLang="en-US" dirty="0">
                <a:ea typeface="SimHei" charset="-122"/>
                <a:cs typeface="SimHei" charset="-122"/>
              </a:rPr>
              <a:t>员工积极性和生产力提高</a:t>
            </a:r>
            <a:r>
              <a:rPr lang="en-US" dirty="0">
                <a:ea typeface="SimHei" charset="-122"/>
                <a:cs typeface="SimHei" charset="-122"/>
              </a:rPr>
              <a:t>15%</a:t>
            </a:r>
          </a:p>
          <a:p>
            <a:br>
              <a:rPr lang="en-US" dirty="0">
                <a:ea typeface="SimHei" charset="-122"/>
                <a:cs typeface="SimHei" charset="-122"/>
              </a:rPr>
            </a:br>
            <a:r>
              <a:rPr lang="zh-CN" altLang="en-US" dirty="0">
                <a:ea typeface="SimHei" charset="-122"/>
                <a:cs typeface="SimHei" charset="-122"/>
              </a:rPr>
              <a:t>空间优化</a:t>
            </a:r>
            <a:endParaRPr lang="en-US" dirty="0">
              <a:ea typeface="SimHei" charset="-122"/>
              <a:cs typeface="SimHei" charset="-122"/>
            </a:endParaRPr>
          </a:p>
          <a:p>
            <a:pPr lvl="1"/>
            <a:r>
              <a:rPr lang="zh-CN" altLang="en-US" dirty="0">
                <a:ea typeface="SimHei" charset="-122"/>
                <a:cs typeface="SimHei" charset="-122"/>
              </a:rPr>
              <a:t>减少</a:t>
            </a:r>
            <a:r>
              <a:rPr lang="en-US" dirty="0">
                <a:ea typeface="SimHei" charset="-122"/>
                <a:cs typeface="SimHei" charset="-122"/>
              </a:rPr>
              <a:t>25%</a:t>
            </a:r>
            <a:r>
              <a:rPr lang="zh-CN" altLang="en-US" dirty="0">
                <a:ea typeface="SimHei" charset="-122"/>
                <a:cs typeface="SimHei" charset="-122"/>
              </a:rPr>
              <a:t>的空间需求</a:t>
            </a:r>
            <a:r>
              <a:rPr lang="en-US" dirty="0">
                <a:ea typeface="SimHei" charset="-122"/>
                <a:cs typeface="SimHei" charset="-122"/>
              </a:rPr>
              <a:t>&amp;</a:t>
            </a:r>
            <a:r>
              <a:rPr lang="zh-CN" altLang="en-US" dirty="0">
                <a:ea typeface="SimHei" charset="-122"/>
                <a:cs typeface="SimHei" charset="-122"/>
              </a:rPr>
              <a:t>运行成本</a:t>
            </a:r>
            <a:endParaRPr lang="en-US" dirty="0">
              <a:ea typeface="SimHei" charset="-122"/>
              <a:cs typeface="SimHei" charset="-122"/>
            </a:endParaRPr>
          </a:p>
          <a:p>
            <a:br>
              <a:rPr lang="en-US" dirty="0">
                <a:ea typeface="SimHei" charset="-122"/>
                <a:cs typeface="SimHei" charset="-122"/>
              </a:rPr>
            </a:br>
            <a:r>
              <a:rPr lang="zh-CN" altLang="en-US" dirty="0">
                <a:ea typeface="SimHei" charset="-122"/>
                <a:cs typeface="SimHei" charset="-122"/>
              </a:rPr>
              <a:t>降低能耗</a:t>
            </a:r>
            <a:r>
              <a:rPr lang="en-US" dirty="0">
                <a:ea typeface="SimHei" charset="-122"/>
                <a:cs typeface="SimHei" charset="-122"/>
              </a:rPr>
              <a:t>&amp;CO</a:t>
            </a:r>
            <a:r>
              <a:rPr lang="en-US" baseline="-25000" dirty="0">
                <a:ea typeface="SimHei" charset="-122"/>
                <a:cs typeface="SimHei" charset="-122"/>
              </a:rPr>
              <a:t>2</a:t>
            </a:r>
            <a:r>
              <a:rPr lang="zh-CN" altLang="en-US" dirty="0">
                <a:ea typeface="SimHei" charset="-122"/>
                <a:cs typeface="SimHei" charset="-122"/>
              </a:rPr>
              <a:t>排放</a:t>
            </a:r>
            <a:endParaRPr lang="en-US" dirty="0">
              <a:ea typeface="SimHei" charset="-122"/>
              <a:cs typeface="SimHei" charset="-122"/>
            </a:endParaRPr>
          </a:p>
          <a:p>
            <a:pPr lvl="1"/>
            <a:r>
              <a:rPr lang="zh-CN" altLang="en-US" dirty="0">
                <a:ea typeface="SimHei" charset="-122"/>
                <a:cs typeface="SimHei" charset="-122"/>
              </a:rPr>
              <a:t>在商业环境中通常能达到</a:t>
            </a:r>
            <a:r>
              <a:rPr lang="en-US" dirty="0">
                <a:ea typeface="SimHei" charset="-122"/>
                <a:cs typeface="SimHei" charset="-122"/>
              </a:rPr>
              <a:t>30%</a:t>
            </a:r>
          </a:p>
          <a:p>
            <a:br>
              <a:rPr lang="en-US" dirty="0">
                <a:ea typeface="SimHei" charset="-122"/>
                <a:cs typeface="SimHei" charset="-122"/>
              </a:rPr>
            </a:br>
            <a:r>
              <a:rPr lang="zh-CN" altLang="en-US" dirty="0">
                <a:ea typeface="SimHei" charset="-122"/>
                <a:cs typeface="SimHei" charset="-122"/>
              </a:rPr>
              <a:t>可持续</a:t>
            </a:r>
            <a:endParaRPr lang="en-US" dirty="0">
              <a:ea typeface="SimHei" charset="-122"/>
              <a:cs typeface="SimHei" charset="-122"/>
            </a:endParaRPr>
          </a:p>
          <a:p>
            <a:pPr lvl="1"/>
            <a:r>
              <a:rPr lang="zh-CN" altLang="en-US" dirty="0">
                <a:ea typeface="SimHei" charset="-122"/>
                <a:cs typeface="SimHei" charset="-122"/>
              </a:rPr>
              <a:t>数十年免维护</a:t>
            </a:r>
            <a:endParaRPr lang="en-US" dirty="0">
              <a:ea typeface="SimHei" charset="-122"/>
              <a:cs typeface="SimHei" charset="-122"/>
            </a:endParaRPr>
          </a:p>
          <a:p>
            <a:endParaRPr lang="de-DE" dirty="0">
              <a:ea typeface="SimHei" charset="-122"/>
              <a:cs typeface="SimHei" charset="-122"/>
            </a:endParaRPr>
          </a:p>
        </p:txBody>
      </p:sp>
      <p:pic>
        <p:nvPicPr>
          <p:cNvPr id="9" name="Bild 8" descr="enocean_alliance_logo_claim_pos_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513" y="391198"/>
            <a:ext cx="1080275" cy="50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6568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SimHei" charset="-122"/>
                <a:cs typeface="SimHei" charset="-122"/>
              </a:rPr>
              <a:t>EnOcean</a:t>
            </a:r>
            <a:r>
              <a:rPr lang="zh-CN" altLang="en-US" dirty="0">
                <a:latin typeface="+mn-lt"/>
                <a:ea typeface="SimHei" charset="-122"/>
                <a:cs typeface="SimHei" charset="-122"/>
              </a:rPr>
              <a:t>联盟</a:t>
            </a:r>
            <a:endParaRPr lang="de-DE" dirty="0">
              <a:latin typeface="+mn-lt"/>
              <a:ea typeface="SimHei" charset="-122"/>
              <a:cs typeface="SimHei" charset="-122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a typeface="SimHei" charset="-122"/>
                <a:cs typeface="SimHei" charset="-122"/>
              </a:rPr>
              <a:t>EnOcean</a:t>
            </a:r>
            <a:r>
              <a:rPr lang="zh-CN" altLang="en-US" dirty="0">
                <a:ea typeface="SimHei" charset="-122"/>
                <a:cs typeface="SimHei" charset="-122"/>
              </a:rPr>
              <a:t>联盟是由建筑和</a:t>
            </a:r>
            <a:r>
              <a:rPr lang="en-US" altLang="zh-CN" dirty="0">
                <a:ea typeface="SimHei" charset="-122"/>
                <a:cs typeface="SimHei" charset="-122"/>
              </a:rPr>
              <a:t>IT</a:t>
            </a:r>
            <a:r>
              <a:rPr lang="zh-CN" altLang="en-US" dirty="0">
                <a:ea typeface="SimHei" charset="-122"/>
                <a:cs typeface="SimHei" charset="-122"/>
              </a:rPr>
              <a:t>行业领先企业组成的国际协会，成立于</a:t>
            </a:r>
            <a:r>
              <a:rPr lang="en-US" altLang="zh-CN" dirty="0">
                <a:ea typeface="SimHei" charset="-122"/>
                <a:cs typeface="SimHei" charset="-122"/>
              </a:rPr>
              <a:t>2008</a:t>
            </a:r>
            <a:r>
              <a:rPr lang="zh-CN" altLang="en-US" dirty="0">
                <a:ea typeface="SimHei" charset="-122"/>
                <a:cs typeface="SimHei" charset="-122"/>
              </a:rPr>
              <a:t>年。该开放的非营利组织致力于基于</a:t>
            </a:r>
            <a:r>
              <a:rPr lang="en-US" altLang="zh-CN" dirty="0">
                <a:ea typeface="SimHei" charset="-122"/>
                <a:cs typeface="SimHei" charset="-122"/>
              </a:rPr>
              <a:t>EnOcean</a:t>
            </a:r>
            <a:r>
              <a:rPr lang="zh-CN" altLang="en-US" dirty="0">
                <a:ea typeface="SimHei" charset="-122"/>
                <a:cs typeface="SimHei" charset="-122"/>
              </a:rPr>
              <a:t>无线标准 </a:t>
            </a:r>
            <a:r>
              <a:rPr lang="en-US" altLang="zh-CN" dirty="0">
                <a:ea typeface="SimHei" charset="-122"/>
                <a:cs typeface="SimHei" charset="-122"/>
              </a:rPr>
              <a:t>(ISO/IEC 14543-3-10/11)</a:t>
            </a:r>
            <a:r>
              <a:rPr lang="zh-CN" altLang="en-US" dirty="0">
                <a:ea typeface="SimHei" charset="-122"/>
                <a:cs typeface="SimHei" charset="-122"/>
              </a:rPr>
              <a:t> 推广并促进可互操作的、免维护和成熟的生态系统，应用于智能家居、智能建筑和智慧空间 。 </a:t>
            </a:r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>
                <a:ea typeface="SimHei" charset="-122"/>
                <a:cs typeface="SimHei" charset="-122"/>
              </a:rPr>
              <a:t>© EnOcean Alliance │ Graham Martin</a:t>
            </a:r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ea typeface="SimHei" charset="-122"/>
                <a:cs typeface="SimHei" charset="-122"/>
              </a:rPr>
              <a:t>3. </a:t>
            </a:r>
            <a:r>
              <a:rPr lang="zh-CN" altLang="en-US" dirty="0">
                <a:ea typeface="SimHei" charset="-122"/>
                <a:cs typeface="SimHei" charset="-122"/>
              </a:rPr>
              <a:t>我们是谁</a:t>
            </a:r>
            <a:endParaRPr lang="de-DE" dirty="0">
              <a:ea typeface="SimHei" charset="-122"/>
              <a:cs typeface="SimHei" charset="-122"/>
            </a:endParaRPr>
          </a:p>
        </p:txBody>
      </p:sp>
      <p:pic>
        <p:nvPicPr>
          <p:cNvPr id="11" name="Bild 10" descr="1097px-Logo_der_ISO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197" y="1770830"/>
            <a:ext cx="566841" cy="529120"/>
          </a:xfrm>
          <a:prstGeom prst="rect">
            <a:avLst/>
          </a:prstGeom>
        </p:spPr>
      </p:pic>
      <p:pic>
        <p:nvPicPr>
          <p:cNvPr id="12" name="Bild 11" descr="International_Electrotechnical_Commission_Logo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079" y="1808163"/>
            <a:ext cx="468709" cy="468709"/>
          </a:xfrm>
          <a:prstGeom prst="rect">
            <a:avLst/>
          </a:prstGeom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8B4D-8442-3E49-8102-200F0E724997}" type="datetime6">
              <a:rPr lang="zh-CN" altLang="en-US">
                <a:ea typeface="SimHei" charset="-122"/>
                <a:cs typeface="SimHei" charset="-122"/>
              </a:rPr>
              <a:t>2023年7月</a:t>
            </a:fld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FFFF-0459-1548-BF1D-68458CC882AC}" type="slidenum">
              <a:rPr lang="de-DE">
                <a:ea typeface="SimHei" charset="-122"/>
                <a:cs typeface="SimHei" charset="-122"/>
              </a:rPr>
              <a:pPr/>
              <a:t>6</a:t>
            </a:fld>
            <a:endParaRPr lang="de-DE" dirty="0">
              <a:ea typeface="SimHei" charset="-122"/>
              <a:cs typeface="Sim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172902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SimHei" charset="-122"/>
                <a:cs typeface="SimHei" charset="-122"/>
              </a:rPr>
              <a:t>我们的使命</a:t>
            </a:r>
            <a:endParaRPr lang="is-IS" dirty="0">
              <a:latin typeface="+mn-lt"/>
              <a:ea typeface="SimHei" charset="-122"/>
              <a:cs typeface="SimHei" charset="-122"/>
            </a:endParaRPr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>
          <a:xfrm>
            <a:off x="430212" y="1808163"/>
            <a:ext cx="7055816" cy="1089772"/>
          </a:xfrm>
        </p:spPr>
        <p:txBody>
          <a:bodyPr/>
          <a:lstStyle/>
          <a:p>
            <a:r>
              <a:rPr lang="zh-CN" altLang="en-US" dirty="0">
                <a:ea typeface="SimHei" charset="-122"/>
                <a:cs typeface="SimHei" charset="-122"/>
              </a:rPr>
              <a:t>作为一个专业的全球网络，</a:t>
            </a:r>
            <a:r>
              <a:rPr lang="en-US" altLang="zh-CN" dirty="0">
                <a:ea typeface="SimHei" charset="-122"/>
                <a:cs typeface="SimHei" charset="-122"/>
              </a:rPr>
              <a:t>EnOcean</a:t>
            </a:r>
            <a:r>
              <a:rPr lang="zh-CN" altLang="en-US" dirty="0">
                <a:ea typeface="SimHei" charset="-122"/>
                <a:cs typeface="SimHei" charset="-122"/>
              </a:rPr>
              <a:t>联盟的成员基于</a:t>
            </a:r>
            <a:r>
              <a:rPr lang="en-US" altLang="zh-CN" dirty="0">
                <a:ea typeface="SimHei" charset="-122"/>
                <a:cs typeface="SimHei" charset="-122"/>
              </a:rPr>
              <a:t>EnOcean</a:t>
            </a:r>
            <a:r>
              <a:rPr lang="zh-CN" altLang="en-US" dirty="0">
                <a:ea typeface="SimHei" charset="-122"/>
                <a:cs typeface="SimHei" charset="-122"/>
              </a:rPr>
              <a:t>无线标准共同创建真正可互操作，免维护和成熟的生态系统。凭借我们数十年的经验，致力于在智能家居、智能建筑和智慧空间中共同创造更健康、更安全和可持续的环境，以造福所有人。</a:t>
            </a:r>
            <a:endParaRPr lang="en-US" dirty="0">
              <a:ea typeface="SimHei" charset="-122"/>
              <a:cs typeface="SimHei" charset="-122"/>
            </a:endParaRPr>
          </a:p>
          <a:p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F09E-2EAD-B14D-83E5-936104AEAF62}" type="datetime6">
              <a:rPr lang="de-DE">
                <a:solidFill>
                  <a:schemeClr val="bg1"/>
                </a:solidFill>
                <a:ea typeface="SimHei" charset="-122"/>
                <a:cs typeface="SimHei" charset="-122"/>
              </a:rPr>
              <a:t>Juli 23</a:t>
            </a:fld>
            <a:endParaRPr lang="de-DE" dirty="0">
              <a:solidFill>
                <a:schemeClr val="bg1"/>
              </a:solidFill>
              <a:ea typeface="SimHei" charset="-122"/>
              <a:cs typeface="SimHei" charset="-122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>
                <a:solidFill>
                  <a:schemeClr val="bg1"/>
                </a:solidFill>
                <a:ea typeface="SimHei" charset="-122"/>
                <a:cs typeface="SimHei" charset="-122"/>
              </a:rPr>
              <a:t>© EnOcean Alliance │ Graham Martin</a:t>
            </a:r>
            <a:endParaRPr lang="de-DE" dirty="0">
              <a:solidFill>
                <a:schemeClr val="bg1"/>
              </a:solidFill>
              <a:ea typeface="SimHei" charset="-122"/>
              <a:cs typeface="SimHei" charset="-122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FFFF-0459-1548-BF1D-68458CC882AC}" type="slidenum">
              <a:rPr lang="de-DE">
                <a:solidFill>
                  <a:schemeClr val="bg1"/>
                </a:solidFill>
                <a:ea typeface="SimHei" charset="-122"/>
                <a:cs typeface="SimHei" charset="-122"/>
              </a:rPr>
              <a:pPr/>
              <a:t>7</a:t>
            </a:fld>
            <a:endParaRPr lang="de-DE" dirty="0">
              <a:solidFill>
                <a:schemeClr val="bg1"/>
              </a:solidFill>
              <a:ea typeface="SimHei" charset="-122"/>
              <a:cs typeface="SimHei" charset="-122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ea typeface="SimHei" charset="-122"/>
                <a:cs typeface="SimHei" charset="-122"/>
              </a:rPr>
              <a:t>4. </a:t>
            </a:r>
            <a:r>
              <a:rPr lang="zh-CN" altLang="en-US" dirty="0">
                <a:ea typeface="SimHei" charset="-122"/>
                <a:cs typeface="SimHei" charset="-122"/>
              </a:rPr>
              <a:t>我们的使命</a:t>
            </a:r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757149" y="4672177"/>
            <a:ext cx="1471591" cy="6758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100" i="1" dirty="0">
                <a:ea typeface="SimHei" charset="-122"/>
                <a:cs typeface="SimHei" charset="-122"/>
              </a:rPr>
              <a:t>5,000+</a:t>
            </a:r>
            <a:r>
              <a:rPr lang="zh-CN" altLang="en-US" sz="1100" dirty="0">
                <a:ea typeface="SimHei" charset="-122"/>
                <a:cs typeface="SimHei" charset="-122"/>
              </a:rPr>
              <a:t>种产品</a:t>
            </a:r>
            <a:endParaRPr lang="en-US" sz="1100" i="1" dirty="0">
              <a:ea typeface="SimHei" charset="-122"/>
              <a:cs typeface="SimHei" charset="-122"/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1699536" y="4565049"/>
            <a:ext cx="0" cy="108373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4260242" y="3938879"/>
            <a:ext cx="1606944" cy="6405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1100" dirty="0">
                <a:ea typeface="SimHei" charset="-122"/>
                <a:cs typeface="SimHei" charset="-122"/>
              </a:rPr>
              <a:t>超过</a:t>
            </a:r>
            <a:r>
              <a:rPr lang="en-US" sz="1100" i="1" dirty="0">
                <a:ea typeface="SimHei" charset="-122"/>
                <a:cs typeface="SimHei" charset="-122"/>
              </a:rPr>
              <a:t>18</a:t>
            </a:r>
            <a:r>
              <a:rPr lang="zh-CN" altLang="en-US" sz="1100" dirty="0">
                <a:ea typeface="SimHei" charset="-122"/>
                <a:cs typeface="SimHei" charset="-122"/>
              </a:rPr>
              <a:t>年市场验证</a:t>
            </a:r>
            <a:endParaRPr lang="en-US" sz="1100" i="1" dirty="0">
              <a:ea typeface="SimHei" charset="-122"/>
              <a:cs typeface="SimHei" charset="-122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4202629" y="3831751"/>
            <a:ext cx="0" cy="212511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7019123" y="4216537"/>
            <a:ext cx="1343405" cy="5533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100" i="1" dirty="0">
                <a:ea typeface="SimHei" charset="-122"/>
                <a:cs typeface="SimHei" charset="-122"/>
              </a:rPr>
              <a:t>20,000,000+ </a:t>
            </a:r>
            <a:br>
              <a:rPr lang="en-US" sz="1100" i="1" dirty="0">
                <a:ea typeface="SimHei" charset="-122"/>
                <a:cs typeface="SimHei" charset="-122"/>
              </a:rPr>
            </a:br>
            <a:r>
              <a:rPr lang="zh-CN" altLang="en-US" sz="1100" dirty="0">
                <a:ea typeface="SimHei" charset="-122"/>
                <a:cs typeface="SimHei" charset="-122"/>
              </a:rPr>
              <a:t>产品已被安装</a:t>
            </a:r>
            <a:endParaRPr lang="en-US" sz="1100" i="1" dirty="0">
              <a:ea typeface="SimHei" charset="-122"/>
              <a:cs typeface="SimHei" charset="-122"/>
            </a:endParaRPr>
          </a:p>
        </p:txBody>
      </p:sp>
      <p:cxnSp>
        <p:nvCxnSpPr>
          <p:cNvPr id="25" name="Gerade Verbindung 24"/>
          <p:cNvCxnSpPr/>
          <p:nvPr/>
        </p:nvCxnSpPr>
        <p:spPr>
          <a:xfrm>
            <a:off x="6961510" y="4109409"/>
            <a:ext cx="0" cy="1083734"/>
          </a:xfrm>
          <a:prstGeom prst="line">
            <a:avLst/>
          </a:prstGeom>
          <a:ln w="127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Inhaltsplatzhalter 2"/>
          <p:cNvSpPr txBox="1">
            <a:spLocks/>
          </p:cNvSpPr>
          <p:nvPr/>
        </p:nvSpPr>
        <p:spPr>
          <a:xfrm>
            <a:off x="5384217" y="2941289"/>
            <a:ext cx="3759784" cy="643466"/>
          </a:xfrm>
          <a:prstGeom prst="rect">
            <a:avLst/>
          </a:prstGeom>
          <a:solidFill>
            <a:schemeClr val="accent1"/>
          </a:solidFill>
        </p:spPr>
        <p:txBody>
          <a:bodyPr vert="horz" lIns="180000" tIns="36000" rIns="180000" bIns="3600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457200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Lucida Grande"/>
              <a:buChar char="&gt;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Lucida Grande"/>
              <a:buChar char="&gt;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6213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5963" indent="-17780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Lucida Grande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/>
            <a:r>
              <a:rPr lang="en-US" sz="1300" dirty="0">
                <a:solidFill>
                  <a:schemeClr val="bg1"/>
                </a:solidFill>
                <a:ea typeface="SimHei" charset="-122"/>
                <a:cs typeface="SimHei" charset="-122"/>
              </a:rPr>
              <a:t>400</a:t>
            </a:r>
            <a:r>
              <a:rPr lang="zh-CN" altLang="en-US" sz="1300" dirty="0">
                <a:solidFill>
                  <a:schemeClr val="bg1"/>
                </a:solidFill>
                <a:ea typeface="SimHei" charset="-122"/>
                <a:cs typeface="SimHei" charset="-122"/>
              </a:rPr>
              <a:t>家成员企业共同创建了</a:t>
            </a:r>
            <a:endParaRPr lang="en-US" altLang="zh-CN" sz="1300" dirty="0">
              <a:solidFill>
                <a:schemeClr val="bg1"/>
              </a:solidFill>
              <a:ea typeface="SimHei" charset="-122"/>
              <a:cs typeface="SimHei" charset="-122"/>
            </a:endParaRPr>
          </a:p>
          <a:p>
            <a:pPr marL="179388"/>
            <a:r>
              <a:rPr lang="zh-CN" altLang="en-US" sz="1300" dirty="0">
                <a:solidFill>
                  <a:schemeClr val="bg1"/>
                </a:solidFill>
                <a:ea typeface="SimHei" charset="-122"/>
                <a:cs typeface="SimHei" charset="-122"/>
              </a:rPr>
              <a:t>多供应商的产品可互操作性与解决方案</a:t>
            </a:r>
            <a:endParaRPr lang="en-US" sz="1300" dirty="0">
              <a:solidFill>
                <a:schemeClr val="bg1"/>
              </a:solidFill>
              <a:ea typeface="SimHei" charset="-122"/>
              <a:cs typeface="SimHei" charset="-122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800153" y="3527313"/>
            <a:ext cx="1471591" cy="6758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100" i="1" dirty="0">
                <a:ea typeface="SimHei" charset="-122"/>
                <a:cs typeface="SimHei" charset="-122"/>
              </a:rPr>
              <a:t>37</a:t>
            </a:r>
            <a:r>
              <a:rPr lang="zh-CN" altLang="en-US" sz="1100" dirty="0">
                <a:ea typeface="SimHei" charset="-122"/>
                <a:cs typeface="SimHei" charset="-122"/>
              </a:rPr>
              <a:t>个国家</a:t>
            </a:r>
            <a:r>
              <a:rPr lang="en-US" sz="1100" i="1" dirty="0">
                <a:ea typeface="SimHei" charset="-122"/>
                <a:cs typeface="SimHei" charset="-122"/>
              </a:rPr>
              <a:t> </a:t>
            </a:r>
          </a:p>
        </p:txBody>
      </p:sp>
      <p:cxnSp>
        <p:nvCxnSpPr>
          <p:cNvPr id="21" name="Gerade Verbindung 20"/>
          <p:cNvCxnSpPr/>
          <p:nvPr/>
        </p:nvCxnSpPr>
        <p:spPr>
          <a:xfrm>
            <a:off x="742540" y="3420185"/>
            <a:ext cx="0" cy="246512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30882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4D2-A312-4746-99F4-C4FD7A75C7EE}" type="datetime6">
              <a:rPr lang="zh-CN" altLang="en-US">
                <a:ea typeface="SimHei" charset="-122"/>
                <a:cs typeface="SimHei" charset="-122"/>
              </a:rPr>
              <a:t>2023年7月</a:t>
            </a:fld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>
                <a:ea typeface="SimHei" charset="-122"/>
                <a:cs typeface="SimHei" charset="-122"/>
              </a:rPr>
              <a:t>© EnOcean Alliance │ Graham Martin</a:t>
            </a:r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FFFF-0459-1548-BF1D-68458CC882AC}" type="slidenum">
              <a:rPr lang="de-DE">
                <a:ea typeface="SimHei" charset="-122"/>
                <a:cs typeface="SimHei" charset="-122"/>
              </a:rPr>
              <a:t>8</a:t>
            </a:fld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ea typeface="SimHei" charset="-122"/>
                <a:cs typeface="SimHei" charset="-122"/>
              </a:rPr>
              <a:t>5. </a:t>
            </a:r>
            <a:r>
              <a:rPr lang="zh-CN" altLang="en-US" dirty="0">
                <a:ea typeface="SimHei" charset="-122"/>
                <a:cs typeface="SimHei" charset="-122"/>
              </a:rPr>
              <a:t>我们的成员</a:t>
            </a:r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864100" y="846812"/>
            <a:ext cx="7415799" cy="49851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CN" altLang="en-US" sz="1600" dirty="0">
                <a:latin typeface="+mn-lt"/>
                <a:ea typeface="SimHei" charset="-122"/>
                <a:cs typeface="SimHei" charset="-122"/>
              </a:rPr>
              <a:t>适用于智能家居，智能建筑和智慧空间的充满活力的生态系统 </a:t>
            </a:r>
            <a:r>
              <a:rPr lang="en-US" sz="1600" dirty="0">
                <a:latin typeface="+mn-lt"/>
                <a:ea typeface="SimHei" charset="-122"/>
                <a:cs typeface="SimHei" charset="-122"/>
              </a:rPr>
              <a:t> </a:t>
            </a:r>
            <a:endParaRPr lang="de-DE" sz="1600" dirty="0">
              <a:latin typeface="+mn-lt"/>
              <a:ea typeface="SimHei" charset="-122"/>
              <a:cs typeface="SimHei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A77D33-E0E1-4BED-D22C-CF2EA68A07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31" r="1231"/>
          <a:stretch/>
        </p:blipFill>
        <p:spPr>
          <a:xfrm>
            <a:off x="1170767" y="1439407"/>
            <a:ext cx="6802465" cy="496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0181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04EA-32A2-1849-A878-83B06E985E2F}" type="datetime6">
              <a:rPr lang="zh-CN" altLang="en-US">
                <a:ea typeface="SimHei" charset="-122"/>
                <a:cs typeface="SimHei" charset="-122"/>
              </a:rPr>
              <a:t>2023年7月</a:t>
            </a:fld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>
                <a:ea typeface="SimHei" charset="-122"/>
                <a:cs typeface="SimHei" charset="-122"/>
              </a:rPr>
              <a:t>© EnOcean Alliance │ Graham Martin</a:t>
            </a:r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FFFF-0459-1548-BF1D-68458CC882AC}" type="slidenum">
              <a:rPr lang="de-DE">
                <a:ea typeface="SimHei" charset="-122"/>
                <a:cs typeface="SimHei" charset="-122"/>
              </a:rPr>
              <a:pPr/>
              <a:t>9</a:t>
            </a:fld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ea typeface="SimHei" charset="-122"/>
                <a:cs typeface="SimHei" charset="-122"/>
              </a:rPr>
              <a:t>6. </a:t>
            </a:r>
            <a:r>
              <a:rPr lang="en-US" dirty="0">
                <a:ea typeface="SimHei" charset="-122"/>
                <a:cs typeface="SimHei" charset="-122"/>
              </a:rPr>
              <a:t>EnOcean</a:t>
            </a:r>
            <a:r>
              <a:rPr lang="zh-CN" altLang="en-US" dirty="0">
                <a:ea typeface="SimHei" charset="-122"/>
                <a:cs typeface="SimHei" charset="-122"/>
              </a:rPr>
              <a:t>无线标准</a:t>
            </a:r>
            <a:endParaRPr lang="de-DE" dirty="0">
              <a:ea typeface="SimHei" charset="-122"/>
              <a:cs typeface="SimHei" charset="-122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30213" y="956613"/>
            <a:ext cx="3511591" cy="688350"/>
          </a:xfrm>
        </p:spPr>
        <p:txBody>
          <a:bodyPr/>
          <a:lstStyle/>
          <a:p>
            <a:r>
              <a:rPr lang="en-US" dirty="0">
                <a:latin typeface="+mn-lt"/>
                <a:ea typeface="SimHei" charset="-122"/>
                <a:cs typeface="SimHei" charset="-122"/>
              </a:rPr>
              <a:t>EnOcean – </a:t>
            </a:r>
            <a:r>
              <a:rPr lang="zh-CN" altLang="en-US" dirty="0">
                <a:latin typeface="+mn-lt"/>
                <a:ea typeface="SimHei" charset="-122"/>
                <a:cs typeface="SimHei" charset="-122"/>
              </a:rPr>
              <a:t>由能量采集技术供能</a:t>
            </a:r>
            <a:endParaRPr lang="de-DE" dirty="0">
              <a:latin typeface="+mn-lt"/>
              <a:ea typeface="SimHei" charset="-122"/>
              <a:cs typeface="SimHei" charset="-122"/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SimHei" charset="-122"/>
                <a:cs typeface="SimHei" charset="-122"/>
              </a:rPr>
              <a:t>EnOcean</a:t>
            </a:r>
            <a:r>
              <a:rPr lang="zh-CN" altLang="en-US" dirty="0">
                <a:ea typeface="SimHei" charset="-122"/>
                <a:cs typeface="SimHei" charset="-122"/>
              </a:rPr>
              <a:t>无线标准 </a:t>
            </a:r>
            <a:r>
              <a:rPr lang="en-US" dirty="0">
                <a:ea typeface="SimHei" charset="-122"/>
                <a:cs typeface="SimHei" charset="-122"/>
              </a:rPr>
              <a:t>(ISO/IEC 14543-3-1X)</a:t>
            </a:r>
            <a:r>
              <a:rPr lang="zh-CN" altLang="en-US" dirty="0">
                <a:ea typeface="SimHei" charset="-122"/>
                <a:cs typeface="SimHei" charset="-122"/>
              </a:rPr>
              <a:t> 适用于超低功耗的能量采集无线传感器，这些传感器可从周围环境中 </a:t>
            </a:r>
            <a:r>
              <a:rPr lang="en-US" altLang="zh-CN" dirty="0">
                <a:ea typeface="SimHei" charset="-122"/>
                <a:cs typeface="SimHei" charset="-122"/>
              </a:rPr>
              <a:t>(</a:t>
            </a:r>
            <a:r>
              <a:rPr lang="zh-CN" altLang="en-US" dirty="0">
                <a:ea typeface="SimHei" charset="-122"/>
                <a:cs typeface="SimHei" charset="-122"/>
              </a:rPr>
              <a:t>例如动能、光能、温差能</a:t>
            </a:r>
            <a:r>
              <a:rPr lang="en-US" altLang="zh-CN" dirty="0">
                <a:ea typeface="SimHei" charset="-122"/>
                <a:cs typeface="SimHei" charset="-122"/>
              </a:rPr>
              <a:t>)</a:t>
            </a:r>
            <a:r>
              <a:rPr lang="zh-CN" altLang="en-US" dirty="0">
                <a:ea typeface="SimHei" charset="-122"/>
                <a:cs typeface="SimHei" charset="-122"/>
              </a:rPr>
              <a:t> 获取能量。</a:t>
            </a:r>
            <a:endParaRPr lang="en-US" altLang="zh-CN" dirty="0">
              <a:ea typeface="SimHei" charset="-122"/>
              <a:cs typeface="SimHei" charset="-122"/>
            </a:endParaRPr>
          </a:p>
          <a:p>
            <a:endParaRPr lang="en-US" dirty="0">
              <a:ea typeface="SimHei" charset="-122"/>
              <a:cs typeface="SimHei" charset="-122"/>
            </a:endParaRPr>
          </a:p>
          <a:p>
            <a:r>
              <a:rPr lang="zh-CN" altLang="en-US" dirty="0">
                <a:ea typeface="SimHei" charset="-122"/>
                <a:cs typeface="SimHei" charset="-122"/>
              </a:rPr>
              <a:t>该原理使得免维护的电子控制系统成为可能。</a:t>
            </a:r>
            <a:endParaRPr lang="en-US" dirty="0">
              <a:ea typeface="SimHei" charset="-122"/>
              <a:cs typeface="SimHei" charset="-122"/>
            </a:endParaRPr>
          </a:p>
          <a:p>
            <a:endParaRPr lang="en-US" dirty="0">
              <a:ea typeface="SimHei" charset="-122"/>
              <a:cs typeface="SimHei" charset="-122"/>
            </a:endParaRPr>
          </a:p>
          <a:p>
            <a:r>
              <a:rPr lang="zh-CN" altLang="en-US" dirty="0">
                <a:ea typeface="SimHei" charset="-122"/>
                <a:cs typeface="SimHei" charset="-122"/>
              </a:rPr>
              <a:t>使用</a:t>
            </a:r>
            <a:r>
              <a:rPr lang="en-US" dirty="0">
                <a:ea typeface="SimHei" charset="-122"/>
                <a:cs typeface="SimHei" charset="-122"/>
              </a:rPr>
              <a:t>1GHz</a:t>
            </a:r>
            <a:r>
              <a:rPr lang="zh-CN" altLang="en-US" dirty="0">
                <a:ea typeface="SimHei" charset="-122"/>
                <a:cs typeface="SimHei" charset="-122"/>
              </a:rPr>
              <a:t>以下频段的</a:t>
            </a:r>
            <a:r>
              <a:rPr lang="en-US" altLang="zh-CN" dirty="0">
                <a:ea typeface="SimHei" charset="-122"/>
                <a:cs typeface="SimHei" charset="-122"/>
              </a:rPr>
              <a:t>EnOcean</a:t>
            </a:r>
            <a:r>
              <a:rPr lang="zh-CN" altLang="en-US" dirty="0">
                <a:ea typeface="SimHei" charset="-122"/>
                <a:cs typeface="SimHei" charset="-122"/>
              </a:rPr>
              <a:t>无线标准针对在建筑物中使用进行了优化，因此在室内的无线传输距离可达</a:t>
            </a:r>
            <a:r>
              <a:rPr lang="en-US" altLang="zh-CN" dirty="0">
                <a:ea typeface="SimHei" charset="-122"/>
                <a:cs typeface="SimHei" charset="-122"/>
              </a:rPr>
              <a:t>30</a:t>
            </a:r>
            <a:r>
              <a:rPr lang="zh-CN" altLang="en-US" dirty="0">
                <a:ea typeface="SimHei" charset="-122"/>
                <a:cs typeface="SimHei" charset="-122"/>
              </a:rPr>
              <a:t>米。</a:t>
            </a:r>
          </a:p>
          <a:p>
            <a:endParaRPr lang="de-DE" dirty="0">
              <a:ea typeface="SimHei" charset="-122"/>
              <a:cs typeface="SimHei" charset="-122"/>
            </a:endParaRPr>
          </a:p>
        </p:txBody>
      </p:sp>
      <p:pic>
        <p:nvPicPr>
          <p:cNvPr id="8" name="Bild 7" descr="928mhz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677" y="4872928"/>
            <a:ext cx="600950" cy="600950"/>
          </a:xfrm>
          <a:prstGeom prst="rect">
            <a:avLst/>
          </a:prstGeom>
        </p:spPr>
      </p:pic>
      <p:pic>
        <p:nvPicPr>
          <p:cNvPr id="9" name="Bild 8" descr="902mhz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181" y="4872928"/>
            <a:ext cx="600950" cy="600950"/>
          </a:xfrm>
          <a:prstGeom prst="rect">
            <a:avLst/>
          </a:prstGeom>
        </p:spPr>
      </p:pic>
      <p:pic>
        <p:nvPicPr>
          <p:cNvPr id="10" name="Bild 9" descr="868mhz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0" y="4872928"/>
            <a:ext cx="600950" cy="600950"/>
          </a:xfrm>
          <a:prstGeom prst="rect">
            <a:avLst/>
          </a:prstGeom>
        </p:spPr>
      </p:pic>
      <p:sp>
        <p:nvSpPr>
          <p:cNvPr id="11" name="Inhaltsplatzhalter 6"/>
          <p:cNvSpPr txBox="1">
            <a:spLocks/>
          </p:cNvSpPr>
          <p:nvPr/>
        </p:nvSpPr>
        <p:spPr>
          <a:xfrm>
            <a:off x="358661" y="5604405"/>
            <a:ext cx="1090247" cy="3041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457200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Lucida Grande"/>
              <a:buChar char="&gt;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Lucida Grande"/>
              <a:buChar char="&gt;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6213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5963" indent="-17780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Lucida Grande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000" dirty="0">
                <a:solidFill>
                  <a:schemeClr val="tx2"/>
                </a:solidFill>
                <a:ea typeface="SimHei" charset="-122"/>
                <a:cs typeface="SimHei" charset="-122"/>
              </a:rPr>
              <a:t>欧洲，中国</a:t>
            </a:r>
            <a:endParaRPr lang="de-DE" sz="1000" dirty="0">
              <a:solidFill>
                <a:schemeClr val="tx2"/>
              </a:solidFill>
              <a:ea typeface="SimHei" charset="-122"/>
              <a:cs typeface="SimHei" charset="-122"/>
            </a:endParaRPr>
          </a:p>
        </p:txBody>
      </p:sp>
      <p:sp>
        <p:nvSpPr>
          <p:cNvPr id="12" name="Inhaltsplatzhalter 6"/>
          <p:cNvSpPr txBox="1">
            <a:spLocks/>
          </p:cNvSpPr>
          <p:nvPr/>
        </p:nvSpPr>
        <p:spPr>
          <a:xfrm>
            <a:off x="1520460" y="5604405"/>
            <a:ext cx="1090247" cy="3041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457200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Lucida Grande"/>
              <a:buChar char="&gt;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Lucida Grande"/>
              <a:buChar char="&gt;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6213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5963" indent="-17780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Lucida Grande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000" dirty="0">
                <a:solidFill>
                  <a:schemeClr val="tx2"/>
                </a:solidFill>
                <a:ea typeface="SimHei" charset="-122"/>
                <a:cs typeface="SimHei" charset="-122"/>
              </a:rPr>
              <a:t>北美</a:t>
            </a:r>
            <a:endParaRPr lang="en-US" sz="1000" dirty="0">
              <a:solidFill>
                <a:schemeClr val="tx2"/>
              </a:solidFill>
              <a:ea typeface="SimHei" charset="-122"/>
              <a:cs typeface="SimHei" charset="-122"/>
            </a:endParaRPr>
          </a:p>
        </p:txBody>
      </p:sp>
      <p:sp>
        <p:nvSpPr>
          <p:cNvPr id="13" name="Inhaltsplatzhalter 6"/>
          <p:cNvSpPr txBox="1">
            <a:spLocks/>
          </p:cNvSpPr>
          <p:nvPr/>
        </p:nvSpPr>
        <p:spPr>
          <a:xfrm>
            <a:off x="2690029" y="5604405"/>
            <a:ext cx="1090247" cy="3041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457200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Lucida Grande"/>
              <a:buChar char="&gt;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Lucida Grande"/>
              <a:buChar char="&gt;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6213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5963" indent="-17780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Lucida Grande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000" dirty="0">
                <a:solidFill>
                  <a:schemeClr val="tx2"/>
                </a:solidFill>
                <a:ea typeface="SimHei" charset="-122"/>
                <a:cs typeface="SimHei" charset="-122"/>
              </a:rPr>
              <a:t>日本</a:t>
            </a:r>
            <a:endParaRPr lang="de-DE" sz="1000" dirty="0">
              <a:solidFill>
                <a:schemeClr val="tx2"/>
              </a:solidFill>
              <a:ea typeface="SimHei" charset="-122"/>
              <a:cs typeface="Sim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934738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-Design">
  <a:themeElements>
    <a:clrScheme name="Benutzerdefiniert 73">
      <a:dk1>
        <a:sysClr val="windowText" lastClr="000000"/>
      </a:dk1>
      <a:lt1>
        <a:sysClr val="window" lastClr="FFFFFF"/>
      </a:lt1>
      <a:dk2>
        <a:srgbClr val="002C60"/>
      </a:dk2>
      <a:lt2>
        <a:srgbClr val="FFFFFF"/>
      </a:lt2>
      <a:accent1>
        <a:srgbClr val="97BF0D"/>
      </a:accent1>
      <a:accent2>
        <a:srgbClr val="002C60"/>
      </a:accent2>
      <a:accent3>
        <a:srgbClr val="999999"/>
      </a:accent3>
      <a:accent4>
        <a:srgbClr val="737373"/>
      </a:accent4>
      <a:accent5>
        <a:srgbClr val="BFBFBF"/>
      </a:accent5>
      <a:accent6>
        <a:srgbClr val="585858"/>
      </a:accent6>
      <a:hlink>
        <a:srgbClr val="002C60"/>
      </a:hlink>
      <a:folHlink>
        <a:srgbClr val="002C60"/>
      </a:folHlink>
    </a:clrScheme>
    <a:fontScheme name="Verdana">
      <a:majorFont>
        <a:latin typeface="Verdan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Verdan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2055</Words>
  <Application>Microsoft Office PowerPoint</Application>
  <PresentationFormat>On-screen Show (4:3)</PresentationFormat>
  <Paragraphs>204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Lucida Grande</vt:lpstr>
      <vt:lpstr>Verdana</vt:lpstr>
      <vt:lpstr>Office-Design</vt:lpstr>
      <vt:lpstr>PowerPoint Presentation</vt:lpstr>
      <vt:lpstr>PowerPoint Presentation</vt:lpstr>
      <vt:lpstr>市场机遇</vt:lpstr>
      <vt:lpstr>市场机遇</vt:lpstr>
      <vt:lpstr>用户收益</vt:lpstr>
      <vt:lpstr>EnOcean联盟</vt:lpstr>
      <vt:lpstr>我们的使命</vt:lpstr>
      <vt:lpstr>适用于智能家居，智能建筑和智慧空间的充满活力的生态系统  </vt:lpstr>
      <vt:lpstr>EnOcean – 由能量采集技术供能</vt:lpstr>
      <vt:lpstr>智能家居</vt:lpstr>
      <vt:lpstr>智能建筑</vt:lpstr>
      <vt:lpstr>智慧空间</vt:lpstr>
      <vt:lpstr>加入我们</vt:lpstr>
      <vt:lpstr>PowerPoint Presentation</vt:lpstr>
      <vt:lpstr>PowerPoint Presentation</vt:lpstr>
      <vt:lpstr>PowerPoint Presentation</vt:lpstr>
      <vt:lpstr>技术协作</vt:lpstr>
      <vt:lpstr>市场协作</vt:lpstr>
      <vt:lpstr>无限的应用</vt:lpstr>
      <vt:lpstr>建筑革命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 Lehner</dc:creator>
  <cp:lastModifiedBy>Nursanti, Dita</cp:lastModifiedBy>
  <cp:revision>112</cp:revision>
  <dcterms:created xsi:type="dcterms:W3CDTF">2019-12-06T11:25:18Z</dcterms:created>
  <dcterms:modified xsi:type="dcterms:W3CDTF">2023-07-11T09:28:42Z</dcterms:modified>
</cp:coreProperties>
</file>